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1"/>
  </p:notesMasterIdLst>
  <p:handoutMasterIdLst>
    <p:handoutMasterId r:id="rId32"/>
  </p:handoutMasterIdLst>
  <p:sldIdLst>
    <p:sldId id="292" r:id="rId5"/>
    <p:sldId id="322" r:id="rId6"/>
    <p:sldId id="315" r:id="rId7"/>
    <p:sldId id="316" r:id="rId8"/>
    <p:sldId id="317" r:id="rId9"/>
    <p:sldId id="291" r:id="rId10"/>
    <p:sldId id="294" r:id="rId11"/>
    <p:sldId id="295" r:id="rId12"/>
    <p:sldId id="296" r:id="rId13"/>
    <p:sldId id="297" r:id="rId14"/>
    <p:sldId id="319" r:id="rId15"/>
    <p:sldId id="298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18" r:id="rId24"/>
    <p:sldId id="309" r:id="rId25"/>
    <p:sldId id="308" r:id="rId26"/>
    <p:sldId id="310" r:id="rId27"/>
    <p:sldId id="311" r:id="rId28"/>
    <p:sldId id="314" r:id="rId29"/>
    <p:sldId id="293" r:id="rId3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D61"/>
    <a:srgbClr val="113F6F"/>
    <a:srgbClr val="00ACB6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860" autoAdjust="0"/>
  </p:normalViewPr>
  <p:slideViewPr>
    <p:cSldViewPr snapToGrid="0">
      <p:cViewPr varScale="1">
        <p:scale>
          <a:sx n="90" d="100"/>
          <a:sy n="90" d="100"/>
        </p:scale>
        <p:origin x="12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goergens_sven@lilly.com\OneDrive%20-%20Eli%20Lilly%20and%20Company\Tirzepatide%20-%20Obesity\Slidesets\Lokale\Mappe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53501698272783E-2"/>
          <c:y val="5.6188360782103375E-2"/>
          <c:w val="0.9566637872161442"/>
          <c:h val="0.858454778941259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29DD1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D8-4A8C-8FEE-14A5751075D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D8-4A8C-8FEE-14A5751075DB}"/>
              </c:ext>
            </c:extLst>
          </c:dPt>
          <c:dPt>
            <c:idx val="2"/>
            <c:invertIfNegative val="0"/>
            <c:bubble3D val="0"/>
            <c:spPr>
              <a:solidFill>
                <a:srgbClr val="013D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D8-4A8C-8FEE-14A5751075DB}"/>
              </c:ext>
            </c:extLst>
          </c:dPt>
          <c:dPt>
            <c:idx val="3"/>
            <c:invertIfNegative val="0"/>
            <c:bubble3D val="0"/>
            <c:spPr>
              <a:solidFill>
                <a:srgbClr val="A69D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D8-4A8C-8FEE-14A5751075DB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D8-4A8C-8FEE-14A5751075DB}"/>
              </c:ext>
            </c:extLst>
          </c:dPt>
          <c:dPt>
            <c:idx val="6"/>
            <c:invertIfNegative val="0"/>
            <c:bubble3D val="0"/>
            <c:spPr>
              <a:solidFill>
                <a:srgbClr val="013D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D8-4A8C-8FEE-14A5751075DB}"/>
              </c:ext>
            </c:extLst>
          </c:dPt>
          <c:dPt>
            <c:idx val="7"/>
            <c:invertIfNegative val="0"/>
            <c:bubble3D val="0"/>
            <c:spPr>
              <a:solidFill>
                <a:srgbClr val="A69D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BD8-4A8C-8FEE-14A5751075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BD8-4A8C-8FEE-14A5751075DB}"/>
              </c:ext>
            </c:extLst>
          </c:dPt>
          <c:dPt>
            <c:idx val="9"/>
            <c:invertIfNegative val="0"/>
            <c:bubble3D val="0"/>
            <c:spPr>
              <a:solidFill>
                <a:srgbClr val="A69D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BD8-4A8C-8FEE-14A5751075DB}"/>
              </c:ext>
            </c:extLst>
          </c:dPt>
          <c:dPt>
            <c:idx val="10"/>
            <c:invertIfNegative val="0"/>
            <c:bubble3D val="0"/>
            <c:spPr>
              <a:solidFill>
                <a:srgbClr val="013D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BD8-4A8C-8FEE-14A5751075DB}"/>
              </c:ext>
            </c:extLst>
          </c:dPt>
          <c:dPt>
            <c:idx val="11"/>
            <c:invertIfNegative val="0"/>
            <c:bubble3D val="0"/>
            <c:spPr>
              <a:solidFill>
                <a:srgbClr val="A69D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BD8-4A8C-8FEE-14A5751075D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BD8-4A8C-8FEE-14A5751075DB}"/>
              </c:ext>
            </c:extLst>
          </c:dPt>
          <c:dPt>
            <c:idx val="13"/>
            <c:invertIfNegative val="0"/>
            <c:bubble3D val="0"/>
            <c:spPr>
              <a:solidFill>
                <a:srgbClr val="A69D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BD8-4A8C-8FEE-14A5751075DB}"/>
              </c:ext>
            </c:extLst>
          </c:dPt>
          <c:dPt>
            <c:idx val="14"/>
            <c:invertIfNegative val="0"/>
            <c:bubble3D val="0"/>
            <c:spPr>
              <a:solidFill>
                <a:srgbClr val="013D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BD8-4A8C-8FEE-14A5751075DB}"/>
              </c:ext>
            </c:extLst>
          </c:dPt>
          <c:dPt>
            <c:idx val="15"/>
            <c:invertIfNegative val="0"/>
            <c:bubble3D val="0"/>
            <c:spPr>
              <a:solidFill>
                <a:srgbClr val="A69D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BD8-4A8C-8FEE-14A5751075DB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CF56DB-D4C8-4E3A-B704-FBABC8A84ACF}" type="VALUE">
                      <a:rPr lang="en-US" b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defRPr>
                      </a:pPr>
                      <a:t>[VALORE]</a:t>
                    </a:fld>
                    <a:r>
                      <a:rPr lang="en-US" b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D8-4A8C-8FEE-14A5751075DB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7CE5E2-BD66-4F45-BE8E-7216EA1BD62E}" type="VALUE">
                      <a:rPr lang="en-US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defRPr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D8-4A8C-8FEE-14A5751075DB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4AC243-4699-46F1-BEB1-40B9FEB25A69}" type="VALUE">
                      <a:rPr lang="en-US" smtClean="0">
                        <a:solidFill>
                          <a:schemeClr val="accent3"/>
                        </a:solidFill>
                      </a:rPr>
                      <a:pPr>
                        <a:defRPr sz="1100" b="1">
                          <a:solidFill>
                            <a:schemeClr val="accent3"/>
                          </a:solidFill>
                        </a:defRPr>
                      </a:pPr>
                      <a:t>[VALORE]</a:t>
                    </a:fld>
                    <a:r>
                      <a:rPr lang="en-US">
                        <a:solidFill>
                          <a:schemeClr val="accent3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D8-4A8C-8FEE-14A5751075DB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3816EB-8AED-413F-BB0E-B67B860FE0B9}" type="VALUE">
                      <a:rPr lang="en-US" b="1" smtClean="0">
                        <a:solidFill>
                          <a:schemeClr val="accent2"/>
                        </a:solidFill>
                      </a:rPr>
                      <a:pPr>
                        <a:defRPr sz="1100" b="1">
                          <a:solidFill>
                            <a:schemeClr val="accent2"/>
                          </a:solidFill>
                        </a:defRPr>
                      </a:pPr>
                      <a:t>[VALORE]</a:t>
                    </a:fld>
                    <a:r>
                      <a:rPr lang="en-US" b="0">
                        <a:solidFill>
                          <a:schemeClr val="accent2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BD8-4A8C-8FEE-14A5751075DB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09C85E-0F83-444B-9C84-6C66A447D7E3}" type="VALUE">
                      <a:rPr lang="en-US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defRPr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BD8-4A8C-8FEE-14A5751075DB}"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34D0CF-6824-4CDD-9706-3FECA4D19DDB}" type="VALUE">
                      <a:rPr lang="en-US" smtClean="0">
                        <a:solidFill>
                          <a:schemeClr val="accent3"/>
                        </a:solidFill>
                      </a:rPr>
                      <a:pPr>
                        <a:defRPr sz="1100" b="1">
                          <a:solidFill>
                            <a:schemeClr val="accent3"/>
                          </a:solidFill>
                        </a:defRPr>
                      </a:pPr>
                      <a:t>[VALORE]</a:t>
                    </a:fld>
                    <a:r>
                      <a:rPr lang="en-US">
                        <a:solidFill>
                          <a:schemeClr val="accent3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BD8-4A8C-8FEE-14A5751075DB}"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6CDC6B-F1EF-4DFD-B8CD-59C071C0036A}" type="VALUE">
                      <a:rPr lang="en-US" smtClean="0">
                        <a:solidFill>
                          <a:schemeClr val="accent2"/>
                        </a:solidFill>
                      </a:rPr>
                      <a:pPr>
                        <a:defRPr sz="1100" b="1">
                          <a:solidFill>
                            <a:schemeClr val="accent2"/>
                          </a:solidFill>
                        </a:defRPr>
                      </a:pPr>
                      <a:t>[VALORE]</a:t>
                    </a:fld>
                    <a:r>
                      <a:rPr lang="en-US">
                        <a:solidFill>
                          <a:schemeClr val="accent2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BD8-4A8C-8FEE-14A5751075DB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78B23E-6988-40DF-B0EF-6E6864C54D81}" type="VALUE">
                      <a:rPr lang="en-US" smtClean="0">
                        <a:solidFill>
                          <a:schemeClr val="accent3"/>
                        </a:solidFill>
                      </a:rPr>
                      <a:pPr>
                        <a:defRPr sz="1100" b="1">
                          <a:solidFill>
                            <a:schemeClr val="accent3"/>
                          </a:solidFill>
                        </a:defRPr>
                      </a:pPr>
                      <a:t>[VALORE]</a:t>
                    </a:fld>
                    <a:r>
                      <a:rPr lang="en-US">
                        <a:solidFill>
                          <a:schemeClr val="accent3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BD8-4A8C-8FEE-14A5751075DB}"/>
                </c:ext>
              </c:extLst>
            </c:dLbl>
            <c:dLbl>
              <c:idx val="9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61DAAA-C68B-4647-ADCB-2E2CA4BBF201}" type="VALUE">
                      <a:rPr lang="en-US" sz="1100" b="1" smtClean="0">
                        <a:solidFill>
                          <a:schemeClr val="accent2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>
                          <a:solidFill>
                            <a:schemeClr val="accent2"/>
                          </a:solidFill>
                        </a:defRPr>
                      </a:pPr>
                      <a:t>[VALORE]</a:t>
                    </a:fld>
                    <a:r>
                      <a:rPr lang="en-US" sz="1100" b="1">
                        <a:solidFill>
                          <a:schemeClr val="accent2"/>
                        </a:solidFill>
                      </a:rPr>
                      <a:t>,0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BD8-4A8C-8FEE-14A5751075DB}"/>
                </c:ext>
              </c:extLst>
            </c:dLbl>
            <c:dLbl>
              <c:idx val="1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528A6-36B8-418C-8492-C454781950F0}" type="VALUE">
                      <a:rPr lang="en-US" smtClean="0">
                        <a:solidFill>
                          <a:schemeClr val="accent3"/>
                        </a:solidFill>
                      </a:rPr>
                      <a:pPr>
                        <a:defRPr sz="1100" b="1">
                          <a:solidFill>
                            <a:schemeClr val="accent3"/>
                          </a:solidFill>
                        </a:defRPr>
                      </a:pPr>
                      <a:t>[VALORE]</a:t>
                    </a:fld>
                    <a:r>
                      <a:rPr lang="en-US">
                        <a:solidFill>
                          <a:schemeClr val="accent3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BD8-4A8C-8FEE-14A5751075DB}"/>
                </c:ext>
              </c:extLst>
            </c:dLbl>
            <c:dLbl>
              <c:idx val="1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BC09B4-E56B-4B48-8CE9-469D95AA99E4}" type="VALUE">
                      <a:rPr lang="en-US" smtClean="0">
                        <a:solidFill>
                          <a:schemeClr val="accent2"/>
                        </a:solidFill>
                      </a:rPr>
                      <a:pPr>
                        <a:defRPr sz="1100" b="1">
                          <a:solidFill>
                            <a:schemeClr val="accent2"/>
                          </a:solidFill>
                        </a:defRPr>
                      </a:pPr>
                      <a:t>[VALORE]</a:t>
                    </a:fld>
                    <a:r>
                      <a:rPr lang="en-US">
                        <a:solidFill>
                          <a:schemeClr val="accent2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BD8-4A8C-8FEE-14A5751075DB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12DF46-B16F-4A8A-9C24-0A5F471F5255}" type="VALUE">
                      <a:rPr lang="en-US" smtClean="0">
                        <a:solidFill>
                          <a:schemeClr val="accent3"/>
                        </a:solidFill>
                      </a:rPr>
                      <a:pPr>
                        <a:defRPr sz="1100" b="1">
                          <a:solidFill>
                            <a:schemeClr val="accent3"/>
                          </a:solidFill>
                        </a:defRPr>
                      </a:pPr>
                      <a:t>[VALORE]</a:t>
                    </a:fld>
                    <a:r>
                      <a:rPr lang="en-US">
                        <a:solidFill>
                          <a:schemeClr val="accent3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0BD8-4A8C-8FEE-14A5751075DB}"/>
                </c:ext>
              </c:extLst>
            </c:dLbl>
            <c:dLbl>
              <c:idx val="1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30C954-AF2C-4D00-98DA-AAAC0DC49259}" type="VALUE">
                      <a:rPr lang="en-US" smtClean="0">
                        <a:solidFill>
                          <a:schemeClr val="accent2"/>
                        </a:solidFill>
                      </a:rPr>
                      <a:pPr>
                        <a:defRPr sz="1100" b="1">
                          <a:solidFill>
                            <a:schemeClr val="accent2"/>
                          </a:solidFill>
                        </a:defRPr>
                      </a:pPr>
                      <a:t>[VALORE]</a:t>
                    </a:fld>
                    <a:r>
                      <a:rPr lang="en-US">
                        <a:solidFill>
                          <a:schemeClr val="accent2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0BD8-4A8C-8FEE-14A5751075DB}"/>
                </c:ext>
              </c:extLst>
            </c:dLbl>
            <c:dLbl>
              <c:idx val="14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4382D0-FD2B-4FDE-B45C-70CBB46BE360}" type="VALUE">
                      <a:rPr lang="en-US" sz="1100" b="1" smtClean="0">
                        <a:solidFill>
                          <a:schemeClr val="accent3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>
                          <a:solidFill>
                            <a:schemeClr val="accent3"/>
                          </a:solidFill>
                        </a:defRPr>
                      </a:pPr>
                      <a:t>[VALORE]</a:t>
                    </a:fld>
                    <a:r>
                      <a:rPr lang="en-US" sz="1100" b="1">
                        <a:solidFill>
                          <a:schemeClr val="accent3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0BD8-4A8C-8FEE-14A5751075DB}"/>
                </c:ext>
              </c:extLst>
            </c:dLbl>
            <c:dLbl>
              <c:idx val="1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4E483C-E024-4D9F-93FE-B28020D25135}" type="VALUE">
                      <a:rPr lang="en-US" smtClean="0">
                        <a:solidFill>
                          <a:schemeClr val="accent2"/>
                        </a:solidFill>
                      </a:rPr>
                      <a:pPr>
                        <a:defRPr sz="1100" b="1">
                          <a:solidFill>
                            <a:schemeClr val="accent2"/>
                          </a:solidFill>
                        </a:defRPr>
                      </a:pPr>
                      <a:t>[VALORE]</a:t>
                    </a:fld>
                    <a:r>
                      <a:rPr lang="en-US">
                        <a:solidFill>
                          <a:schemeClr val="accent2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0BD8-4A8C-8FEE-14A575107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Tabelle1!$E$8:$T$8</c:f>
              <c:strCache>
                <c:ptCount val="16"/>
                <c:pt idx="0">
                  <c:v>TZP 5</c:v>
                </c:pt>
                <c:pt idx="1">
                  <c:v>TZP 10</c:v>
                </c:pt>
                <c:pt idx="2">
                  <c:v>TZP 15</c:v>
                </c:pt>
                <c:pt idx="3">
                  <c:v>Plc</c:v>
                </c:pt>
                <c:pt idx="5">
                  <c:v>TZP 10</c:v>
                </c:pt>
                <c:pt idx="6">
                  <c:v>TZP 15</c:v>
                </c:pt>
                <c:pt idx="7">
                  <c:v>Plc</c:v>
                </c:pt>
                <c:pt idx="9">
                  <c:v>ILI</c:v>
                </c:pt>
                <c:pt idx="10">
                  <c:v>MTD</c:v>
                </c:pt>
                <c:pt idx="11">
                  <c:v>Plc</c:v>
                </c:pt>
                <c:pt idx="13">
                  <c:v>MTD</c:v>
                </c:pt>
                <c:pt idx="14">
                  <c:v>MTD</c:v>
                </c:pt>
                <c:pt idx="15">
                  <c:v>Plc</c:v>
                </c:pt>
              </c:strCache>
            </c:strRef>
          </c:cat>
          <c:val>
            <c:numRef>
              <c:f>Tabelle1!$E$9:$T$9</c:f>
              <c:numCache>
                <c:formatCode>General</c:formatCode>
                <c:ptCount val="16"/>
                <c:pt idx="0">
                  <c:v>-16</c:v>
                </c:pt>
                <c:pt idx="1">
                  <c:v>-21.4</c:v>
                </c:pt>
                <c:pt idx="2">
                  <c:v>-22.5</c:v>
                </c:pt>
                <c:pt idx="3">
                  <c:v>-2.4</c:v>
                </c:pt>
                <c:pt idx="5">
                  <c:v>-13.4</c:v>
                </c:pt>
                <c:pt idx="6">
                  <c:v>-15.7</c:v>
                </c:pt>
                <c:pt idx="7">
                  <c:v>-3.3</c:v>
                </c:pt>
                <c:pt idx="9">
                  <c:v>-7</c:v>
                </c:pt>
                <c:pt idx="10">
                  <c:v>-26.6</c:v>
                </c:pt>
                <c:pt idx="11">
                  <c:v>-3.8</c:v>
                </c:pt>
                <c:pt idx="13">
                  <c:v>-20.8</c:v>
                </c:pt>
                <c:pt idx="14">
                  <c:v>-25.8</c:v>
                </c:pt>
                <c:pt idx="15">
                  <c:v>-9.5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BD8-4A8C-8FEE-14A575107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56"/>
        <c:axId val="400038816"/>
        <c:axId val="234771440"/>
      </c:barChart>
      <c:catAx>
        <c:axId val="4000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4771440"/>
        <c:crosses val="autoZero"/>
        <c:auto val="1"/>
        <c:lblAlgn val="ctr"/>
        <c:lblOffset val="100"/>
        <c:noMultiLvlLbl val="0"/>
      </c:catAx>
      <c:valAx>
        <c:axId val="23477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003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08/05/2025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7T08:00:11.95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7T08:00:11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853 859 24534,'-853'-436'0,"1713"14"0,-1720 844 0,9927-351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08/05/2025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09E8C-CE59-47E2-BB15-285411CEC61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62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regimen </a:t>
            </a:r>
            <a:r>
              <a:rPr lang="en-US" dirty="0" err="1" smtClean="0"/>
              <a:t>estimand</a:t>
            </a:r>
            <a:r>
              <a:rPr lang="en-US" dirty="0" smtClean="0"/>
              <a:t>: included all randomized patients with missing values in the treatment groups imputed assuming they follow the pattern of the placebo group</a:t>
            </a:r>
          </a:p>
          <a:p>
            <a:r>
              <a:rPr lang="en-US" dirty="0" smtClean="0"/>
              <a:t>Efficacy </a:t>
            </a:r>
            <a:r>
              <a:rPr lang="en-US" dirty="0" err="1" smtClean="0"/>
              <a:t>estimand</a:t>
            </a:r>
            <a:r>
              <a:rPr lang="en-US" dirty="0" smtClean="0"/>
              <a:t> for primary endpoint: included data from all randomized subjects excluding data after permanent study drug discontinuation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963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ic.clinicaltrials.gov/ct2/show/NCT04657016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0084" y="137850"/>
            <a:ext cx="5891840" cy="32275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LA TIRZEPATIDE: RISPOSTE DAGLI STUDI SURMOUNT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103EFA8D-9FE4-48F2-9FBA-F3CDB8A0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180" y="5202530"/>
            <a:ext cx="574519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it-IT" altLang="it-IT" b="1" dirty="0">
                <a:latin typeface="Calibri" panose="020F0502020204030204" pitchFamily="34" charset="0"/>
                <a:cs typeface="Times New Roman" panose="02020603050405020304" pitchFamily="18" charset="0"/>
              </a:rPr>
              <a:t>Dipartimento di Scienze Mediche e Chirurgiche</a:t>
            </a:r>
          </a:p>
          <a:p>
            <a:pPr algn="ctr">
              <a:spcBef>
                <a:spcPct val="20000"/>
              </a:spcBef>
            </a:pPr>
            <a:r>
              <a:rPr lang="it-IT" altLang="it-IT" b="1" dirty="0">
                <a:latin typeface="Calibri" panose="020F0502020204030204" pitchFamily="34" charset="0"/>
              </a:rPr>
              <a:t>UOC Endocrinologia e Prevenzione e Cura del Diabete</a:t>
            </a:r>
          </a:p>
          <a:p>
            <a:pPr algn="ctr">
              <a:spcBef>
                <a:spcPct val="20000"/>
              </a:spcBef>
            </a:pPr>
            <a:r>
              <a:rPr lang="it-IT" altLang="it-IT" b="1" dirty="0">
                <a:latin typeface="Calibri" panose="020F0502020204030204" pitchFamily="34" charset="0"/>
              </a:rPr>
              <a:t>Policlinico di S.Orsola IRCCS Alma Mater Università di Bologna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21415" y="4047045"/>
            <a:ext cx="4529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UBERTO PAGOTTO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2171D3F-252D-303F-43B5-2B18023AE6A4}"/>
                  </a:ext>
                </a:extLst>
              </p14:cNvPr>
              <p14:cNvContentPartPr/>
              <p14:nvPr/>
            </p14:nvContentPartPr>
            <p14:xfrm>
              <a:off x="4566760" y="1478777"/>
              <a:ext cx="480" cy="48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2171D3F-252D-303F-43B5-2B18023AE6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440" y="1462457"/>
                <a:ext cx="33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1B656EA4-F1FC-1244-51AD-911F718C307B}"/>
                  </a:ext>
                </a:extLst>
              </p14:cNvPr>
              <p14:cNvContentPartPr/>
              <p14:nvPr/>
            </p14:nvContentPartPr>
            <p14:xfrm>
              <a:off x="8585180" y="5676720"/>
              <a:ext cx="3264480" cy="30912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1B656EA4-F1FC-1244-51AD-911F718C30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98780" y="5590354"/>
                <a:ext cx="3437280" cy="48185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6">
            <a:extLst>
              <a:ext uri="{FF2B5EF4-FFF2-40B4-BE49-F238E27FC236}">
                <a16:creationId xmlns:a16="http://schemas.microsoft.com/office/drawing/2014/main" id="{6521C679-7FD8-4549-AE3A-8F556BDD2FAA}"/>
              </a:ext>
            </a:extLst>
          </p:cNvPr>
          <p:cNvSpPr txBox="1"/>
          <p:nvPr/>
        </p:nvSpPr>
        <p:spPr>
          <a:xfrm>
            <a:off x="5920163" y="1574407"/>
            <a:ext cx="24487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>
              <a:spcAft>
                <a:spcPct val="0"/>
              </a:spcAft>
              <a:buClrTx/>
              <a:defRPr/>
            </a:pPr>
            <a:r>
              <a:rPr lang="it-IT" sz="2133" b="1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endParaRPr lang="it-IT" sz="2000" b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own Arrow 22">
            <a:extLst>
              <a:ext uri="{FF2B5EF4-FFF2-40B4-BE49-F238E27FC236}">
                <a16:creationId xmlns:a16="http://schemas.microsoft.com/office/drawing/2014/main" id="{095A7BD9-1924-29F4-562C-DBEA171CF1F9}"/>
              </a:ext>
            </a:extLst>
          </p:cNvPr>
          <p:cNvSpPr/>
          <p:nvPr/>
        </p:nvSpPr>
        <p:spPr>
          <a:xfrm>
            <a:off x="1802493" y="1485286"/>
            <a:ext cx="315368" cy="63668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Aft>
                <a:spcPct val="0"/>
              </a:spcAft>
              <a:buClrTx/>
              <a:defRPr/>
            </a:pPr>
            <a:endParaRPr lang="it-IT" sz="2400" dirty="0">
              <a:solidFill>
                <a:srgbClr val="FA4242"/>
              </a:solidFill>
              <a:latin typeface="Mark Pro Light" panose="020B0504020201010104" pitchFamily="34" charset="77"/>
            </a:endParaRPr>
          </a:p>
        </p:txBody>
      </p:sp>
      <p:sp>
        <p:nvSpPr>
          <p:cNvPr id="7" name="Down Arrow 54">
            <a:extLst>
              <a:ext uri="{FF2B5EF4-FFF2-40B4-BE49-F238E27FC236}">
                <a16:creationId xmlns:a16="http://schemas.microsoft.com/office/drawing/2014/main" id="{8922CFA0-A948-2FAB-206A-2A486C9A60A8}"/>
              </a:ext>
            </a:extLst>
          </p:cNvPr>
          <p:cNvSpPr/>
          <p:nvPr/>
        </p:nvSpPr>
        <p:spPr>
          <a:xfrm>
            <a:off x="1809968" y="4345617"/>
            <a:ext cx="315368" cy="63668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Aft>
                <a:spcPct val="0"/>
              </a:spcAft>
              <a:buClrTx/>
              <a:defRPr/>
            </a:pPr>
            <a:endParaRPr lang="it-IT" sz="2400" dirty="0">
              <a:solidFill>
                <a:srgbClr val="FA4242"/>
              </a:solidFill>
              <a:latin typeface="Mark Pro Light" panose="020B0504020201010104" pitchFamily="34" charset="77"/>
            </a:endParaRPr>
          </a:p>
        </p:txBody>
      </p:sp>
      <p:sp>
        <p:nvSpPr>
          <p:cNvPr id="8" name="Down Arrow 25">
            <a:extLst>
              <a:ext uri="{FF2B5EF4-FFF2-40B4-BE49-F238E27FC236}">
                <a16:creationId xmlns:a16="http://schemas.microsoft.com/office/drawing/2014/main" id="{E1B521F4-FB74-F4A9-0141-7DD947BF2DB0}"/>
              </a:ext>
            </a:extLst>
          </p:cNvPr>
          <p:cNvSpPr/>
          <p:nvPr/>
        </p:nvSpPr>
        <p:spPr>
          <a:xfrm rot="10800000">
            <a:off x="9116955" y="1485286"/>
            <a:ext cx="315368" cy="63668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Aft>
                <a:spcPct val="0"/>
              </a:spcAft>
              <a:buClrTx/>
              <a:defRPr/>
            </a:pPr>
            <a:endParaRPr lang="it-IT" sz="2400" dirty="0">
              <a:solidFill>
                <a:srgbClr val="BA95D5"/>
              </a:solidFill>
              <a:latin typeface="Mark Pro Light" panose="020B0504020201010104" pitchFamily="34" charset="77"/>
            </a:endParaRPr>
          </a:p>
        </p:txBody>
      </p:sp>
      <p:pic>
        <p:nvPicPr>
          <p:cNvPr id="9" name="Immagine 8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8CC6C1F0-0EA0-BCD4-285A-0E523849D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93" y="1133052"/>
            <a:ext cx="11265500" cy="4823752"/>
          </a:xfrm>
          <a:prstGeom prst="rect">
            <a:avLst/>
          </a:prstGeom>
        </p:spPr>
      </p:pic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7F90462A-FA64-ECA6-9559-CF29F8505057}"/>
              </a:ext>
            </a:extLst>
          </p:cNvPr>
          <p:cNvSpPr/>
          <p:nvPr/>
        </p:nvSpPr>
        <p:spPr>
          <a:xfrm>
            <a:off x="10105341" y="2247592"/>
            <a:ext cx="566057" cy="13716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68F556-CDFA-181C-21CB-519D8EB72A6B}"/>
              </a:ext>
            </a:extLst>
          </p:cNvPr>
          <p:cNvSpPr txBox="1"/>
          <p:nvPr/>
        </p:nvSpPr>
        <p:spPr>
          <a:xfrm>
            <a:off x="10815517" y="2311088"/>
            <a:ext cx="1034143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33" dirty="0"/>
              <a:t>93% </a:t>
            </a:r>
            <a:r>
              <a:rPr lang="it-IT" sz="1333" dirty="0" err="1"/>
              <a:t>lower</a:t>
            </a:r>
            <a:r>
              <a:rPr lang="it-IT" sz="1333" dirty="0"/>
              <a:t> risk in the Tirzepatide group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6531D2E0-1253-2871-A79E-EAA8EECA5557}"/>
              </a:ext>
            </a:extLst>
          </p:cNvPr>
          <p:cNvSpPr txBox="1"/>
          <p:nvPr/>
        </p:nvSpPr>
        <p:spPr>
          <a:xfrm>
            <a:off x="261826" y="5893277"/>
            <a:ext cx="1060801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067" b="1" dirty="0" err="1">
                <a:latin typeface="Calibri" panose="020F0502020204030204" pitchFamily="34" charset="0"/>
                <a:cs typeface="Calibri" panose="020F0502020204030204" pitchFamily="34" charset="0"/>
              </a:rPr>
              <a:t>Jastreboff</a:t>
            </a:r>
            <a:r>
              <a:rPr lang="en-US" sz="1067" b="1" dirty="0">
                <a:latin typeface="Calibri" panose="020F0502020204030204" pitchFamily="34" charset="0"/>
                <a:cs typeface="Calibri" panose="020F0502020204030204" pitchFamily="34" charset="0"/>
              </a:rPr>
              <a:t>, A. M. et al. N Engl J Med </a:t>
            </a:r>
            <a:r>
              <a:rPr lang="en-US" sz="10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it-IT" sz="10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72978" y="766438"/>
            <a:ext cx="9765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OF PARTICIPANTS WITH DIABETES AT 176 WEEKS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93630" y="107070"/>
            <a:ext cx="105242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SURMOUNT-1</a:t>
            </a:r>
            <a:endParaRPr lang="it-IT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98" y="1535503"/>
            <a:ext cx="8737202" cy="3903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31D2E0-1253-2871-A79E-EAA8EECA5557}"/>
              </a:ext>
            </a:extLst>
          </p:cNvPr>
          <p:cNvSpPr txBox="1"/>
          <p:nvPr/>
        </p:nvSpPr>
        <p:spPr>
          <a:xfrm>
            <a:off x="212025" y="5863258"/>
            <a:ext cx="1060801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067" b="1" dirty="0" err="1">
                <a:latin typeface="Calibri" panose="020F0502020204030204" pitchFamily="34" charset="0"/>
                <a:cs typeface="Calibri" panose="020F0502020204030204" pitchFamily="34" charset="0"/>
              </a:rPr>
              <a:t>Jastreboff</a:t>
            </a:r>
            <a:r>
              <a:rPr lang="en-US" sz="1067" b="1" dirty="0">
                <a:latin typeface="Calibri" panose="020F0502020204030204" pitchFamily="34" charset="0"/>
                <a:cs typeface="Calibri" panose="020F0502020204030204" pitchFamily="34" charset="0"/>
              </a:rPr>
              <a:t>, A. M. et al. N Engl J Med </a:t>
            </a:r>
            <a:r>
              <a:rPr lang="en-US" sz="1067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it-IT" sz="10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ED7A29-220B-FF86-3B23-B9753A1992C4}"/>
              </a:ext>
            </a:extLst>
          </p:cNvPr>
          <p:cNvSpPr txBox="1">
            <a:spLocks/>
          </p:cNvSpPr>
          <p:nvPr/>
        </p:nvSpPr>
        <p:spPr>
          <a:xfrm>
            <a:off x="539767" y="787134"/>
            <a:ext cx="11168657" cy="647552"/>
          </a:xfrm>
          <a:prstGeom prst="rect">
            <a:avLst/>
          </a:prstGeom>
        </p:spPr>
        <p:txBody>
          <a:bodyPr vert="horz" lIns="0" tIns="36576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00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SURMOUNT-1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Three-year study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17" y="1445304"/>
            <a:ext cx="9314491" cy="406351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2860" y="148852"/>
            <a:ext cx="11283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SURMOUNT-2</a:t>
            </a:r>
          </a:p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HbA1c OVER TIME AND PROPORTION OF PARTICIPANTS REACHING HbA1c TARGETS</a:t>
            </a:r>
            <a:endParaRPr lang="it-IT" sz="20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770" y="5693434"/>
            <a:ext cx="2040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Garvey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WT et al. Lancet 2023</a:t>
            </a:r>
          </a:p>
        </p:txBody>
      </p:sp>
    </p:spTree>
    <p:extLst>
      <p:ext uri="{BB962C8B-B14F-4D97-AF65-F5344CB8AC3E}">
        <p14:creationId xmlns:p14="http://schemas.microsoft.com/office/powerpoint/2010/main" val="2077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0289166-1802-C08A-80B0-6BF5F267D87E}"/>
              </a:ext>
            </a:extLst>
          </p:cNvPr>
          <p:cNvSpPr txBox="1">
            <a:spLocks/>
          </p:cNvSpPr>
          <p:nvPr/>
        </p:nvSpPr>
        <p:spPr>
          <a:xfrm>
            <a:off x="523396" y="180475"/>
            <a:ext cx="10972415" cy="10329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IN" sz="4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SURMOUNT-3</a:t>
            </a:r>
            <a:endParaRPr lang="en-IN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DB06E8DD-A9D1-6DE6-1550-CE39E06CB64F}"/>
              </a:ext>
            </a:extLst>
          </p:cNvPr>
          <p:cNvSpPr txBox="1"/>
          <p:nvPr/>
        </p:nvSpPr>
        <p:spPr>
          <a:xfrm>
            <a:off x="1086897" y="1098202"/>
            <a:ext cx="10018209" cy="658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515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3, randomized, double-blind, multicenter, parallel-group,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515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placebo-controlled trial at 62 sites in 3 countries (</a:t>
            </a:r>
            <a:r>
              <a:rPr lang="en-GB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NCT04657016</a:t>
            </a:r>
            <a:r>
              <a:rPr lang="en-GB" sz="1600" b="1" dirty="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N" sz="1600" b="1" dirty="0">
              <a:solidFill>
                <a:srgbClr val="515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7AE7C9F-9AC6-CF16-8B3F-92F993DDBD6C}"/>
              </a:ext>
            </a:extLst>
          </p:cNvPr>
          <p:cNvSpPr/>
          <p:nvPr/>
        </p:nvSpPr>
        <p:spPr>
          <a:xfrm>
            <a:off x="1463203" y="2960537"/>
            <a:ext cx="9071683" cy="1380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>
              <a:solidFill>
                <a:srgbClr val="515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53">
            <a:extLst>
              <a:ext uri="{FF2B5EF4-FFF2-40B4-BE49-F238E27FC236}">
                <a16:creationId xmlns:a16="http://schemas.microsoft.com/office/drawing/2014/main" id="{B72D43B0-0875-CE99-E066-98E4A344F074}"/>
              </a:ext>
            </a:extLst>
          </p:cNvPr>
          <p:cNvSpPr/>
          <p:nvPr/>
        </p:nvSpPr>
        <p:spPr>
          <a:xfrm>
            <a:off x="3909197" y="3645953"/>
            <a:ext cx="6166824" cy="374386"/>
          </a:xfrm>
          <a:prstGeom prst="roundRect">
            <a:avLst>
              <a:gd name="adj" fmla="val 50000"/>
            </a:avLst>
          </a:prstGeom>
          <a:solidFill>
            <a:srgbClr val="B6B6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>
              <a:solidFill>
                <a:srgbClr val="515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6EF3B7D-CFFD-0541-00D9-33B3405F9D04}"/>
              </a:ext>
            </a:extLst>
          </p:cNvPr>
          <p:cNvSpPr txBox="1"/>
          <p:nvPr/>
        </p:nvSpPr>
        <p:spPr>
          <a:xfrm rot="16200000">
            <a:off x="1226985" y="3499773"/>
            <a:ext cx="8065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E1C2CAEC-206D-FF63-9A21-EAECD932A7C2}"/>
              </a:ext>
            </a:extLst>
          </p:cNvPr>
          <p:cNvSpPr txBox="1"/>
          <p:nvPr/>
        </p:nvSpPr>
        <p:spPr>
          <a:xfrm>
            <a:off x="2056463" y="2081207"/>
            <a:ext cx="1518666" cy="9417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12-Week lead-in</a:t>
            </a:r>
          </a:p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period II</a:t>
            </a:r>
          </a:p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(Intensive lifestyle intervention)</a:t>
            </a:r>
          </a:p>
        </p:txBody>
      </p:sp>
      <p:cxnSp>
        <p:nvCxnSpPr>
          <p:cNvPr id="8" name="Elbow Connector 27">
            <a:extLst>
              <a:ext uri="{FF2B5EF4-FFF2-40B4-BE49-F238E27FC236}">
                <a16:creationId xmlns:a16="http://schemas.microsoft.com/office/drawing/2014/main" id="{6EFDF188-F01B-4D87-4D0E-001C8E136C9B}"/>
              </a:ext>
            </a:extLst>
          </p:cNvPr>
          <p:cNvCxnSpPr>
            <a:cxnSpLocks/>
          </p:cNvCxnSpPr>
          <p:nvPr/>
        </p:nvCxnSpPr>
        <p:spPr>
          <a:xfrm>
            <a:off x="3400415" y="2691746"/>
            <a:ext cx="359027" cy="230392"/>
          </a:xfrm>
          <a:prstGeom prst="bentConnector3">
            <a:avLst>
              <a:gd name="adj1" fmla="val 99827"/>
            </a:avLst>
          </a:prstGeom>
          <a:ln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31">
            <a:extLst>
              <a:ext uri="{FF2B5EF4-FFF2-40B4-BE49-F238E27FC236}">
                <a16:creationId xmlns:a16="http://schemas.microsoft.com/office/drawing/2014/main" id="{F8B9DF00-4A8B-ED88-7B5B-6C6D0D24FC3D}"/>
              </a:ext>
            </a:extLst>
          </p:cNvPr>
          <p:cNvCxnSpPr>
            <a:cxnSpLocks/>
          </p:cNvCxnSpPr>
          <p:nvPr/>
        </p:nvCxnSpPr>
        <p:spPr>
          <a:xfrm flipH="1">
            <a:off x="1835670" y="2691746"/>
            <a:ext cx="324469" cy="230392"/>
          </a:xfrm>
          <a:prstGeom prst="bentConnector3">
            <a:avLst>
              <a:gd name="adj1" fmla="val 99827"/>
            </a:avLst>
          </a:prstGeom>
          <a:ln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1">
            <a:extLst>
              <a:ext uri="{FF2B5EF4-FFF2-40B4-BE49-F238E27FC236}">
                <a16:creationId xmlns:a16="http://schemas.microsoft.com/office/drawing/2014/main" id="{93FF3899-2792-700F-B4C2-4278647C228F}"/>
              </a:ext>
            </a:extLst>
          </p:cNvPr>
          <p:cNvSpPr txBox="1"/>
          <p:nvPr/>
        </p:nvSpPr>
        <p:spPr>
          <a:xfrm>
            <a:off x="3557851" y="4481124"/>
            <a:ext cx="4473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2E73D7A5-DEF6-ABD9-75B5-9BAB517ED27A}"/>
              </a:ext>
            </a:extLst>
          </p:cNvPr>
          <p:cNvSpPr txBox="1"/>
          <p:nvPr/>
        </p:nvSpPr>
        <p:spPr>
          <a:xfrm>
            <a:off x="4364222" y="4481124"/>
            <a:ext cx="44542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F3D567BA-A43E-CB55-2E7D-427DBA4A8DCE}"/>
              </a:ext>
            </a:extLst>
          </p:cNvPr>
          <p:cNvSpPr txBox="1"/>
          <p:nvPr/>
        </p:nvSpPr>
        <p:spPr>
          <a:xfrm>
            <a:off x="5016999" y="4481124"/>
            <a:ext cx="4473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B9B5D43B-AD94-3863-6690-39E43A93D0D6}"/>
              </a:ext>
            </a:extLst>
          </p:cNvPr>
          <p:cNvSpPr txBox="1"/>
          <p:nvPr/>
        </p:nvSpPr>
        <p:spPr>
          <a:xfrm>
            <a:off x="5685136" y="4481124"/>
            <a:ext cx="4473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58782341-96D7-1865-E59B-6E73E4B2EDDF}"/>
              </a:ext>
            </a:extLst>
          </p:cNvPr>
          <p:cNvSpPr txBox="1"/>
          <p:nvPr/>
        </p:nvSpPr>
        <p:spPr>
          <a:xfrm>
            <a:off x="6341753" y="4481124"/>
            <a:ext cx="4473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4E8277A5-7B6E-123A-4FC7-C0746B78DB24}"/>
              </a:ext>
            </a:extLst>
          </p:cNvPr>
          <p:cNvSpPr txBox="1"/>
          <p:nvPr/>
        </p:nvSpPr>
        <p:spPr>
          <a:xfrm>
            <a:off x="7027168" y="4481124"/>
            <a:ext cx="44734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C3611190-045C-50B1-CBD8-FFD0BC891049}"/>
              </a:ext>
            </a:extLst>
          </p:cNvPr>
          <p:cNvSpPr txBox="1"/>
          <p:nvPr/>
        </p:nvSpPr>
        <p:spPr>
          <a:xfrm>
            <a:off x="1612958" y="4481124"/>
            <a:ext cx="44542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-12</a:t>
            </a: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FB975CC9-CD6C-790D-1B58-A929A6258654}"/>
              </a:ext>
            </a:extLst>
          </p:cNvPr>
          <p:cNvSpPr txBox="1"/>
          <p:nvPr/>
        </p:nvSpPr>
        <p:spPr>
          <a:xfrm>
            <a:off x="1221291" y="4481124"/>
            <a:ext cx="44734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-14</a:t>
            </a: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FBA32C7C-52F3-8750-9230-9F1174304A42}"/>
              </a:ext>
            </a:extLst>
          </p:cNvPr>
          <p:cNvSpPr txBox="1"/>
          <p:nvPr/>
        </p:nvSpPr>
        <p:spPr>
          <a:xfrm>
            <a:off x="9905148" y="4481124"/>
            <a:ext cx="44542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66F3B561-B329-0005-8C55-7F16F74A8914}"/>
              </a:ext>
            </a:extLst>
          </p:cNvPr>
          <p:cNvSpPr txBox="1"/>
          <p:nvPr/>
        </p:nvSpPr>
        <p:spPr>
          <a:xfrm>
            <a:off x="10304494" y="4481124"/>
            <a:ext cx="4473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AEEE86AC-B4F0-9F67-91C4-1E3CB5D954ED}"/>
              </a:ext>
            </a:extLst>
          </p:cNvPr>
          <p:cNvSpPr txBox="1"/>
          <p:nvPr/>
        </p:nvSpPr>
        <p:spPr>
          <a:xfrm>
            <a:off x="820026" y="1829697"/>
            <a:ext cx="1603143" cy="75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week)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period I</a:t>
            </a: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DD444F94-DD52-11A6-6F7E-69793F2C2A51}"/>
              </a:ext>
            </a:extLst>
          </p:cNvPr>
          <p:cNvSpPr txBox="1"/>
          <p:nvPr/>
        </p:nvSpPr>
        <p:spPr>
          <a:xfrm>
            <a:off x="6001925" y="2422956"/>
            <a:ext cx="2063928" cy="5170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period III</a:t>
            </a:r>
          </a:p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(72-week treatment)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A75487D8-8E0C-4CC6-31D0-58BFCEBAA5BF}"/>
              </a:ext>
            </a:extLst>
          </p:cNvPr>
          <p:cNvSpPr txBox="1"/>
          <p:nvPr/>
        </p:nvSpPr>
        <p:spPr>
          <a:xfrm>
            <a:off x="9542280" y="1839296"/>
            <a:ext cx="1614664" cy="75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 period</a:t>
            </a:r>
          </a:p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 week)</a:t>
            </a:r>
          </a:p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period IV</a:t>
            </a:r>
          </a:p>
        </p:txBody>
      </p:sp>
      <p:cxnSp>
        <p:nvCxnSpPr>
          <p:cNvPr id="23" name="Elbow Connector 86">
            <a:extLst>
              <a:ext uri="{FF2B5EF4-FFF2-40B4-BE49-F238E27FC236}">
                <a16:creationId xmlns:a16="http://schemas.microsoft.com/office/drawing/2014/main" id="{46890FD1-1930-04C0-1C6B-8ECB892F2FCF}"/>
              </a:ext>
            </a:extLst>
          </p:cNvPr>
          <p:cNvCxnSpPr>
            <a:cxnSpLocks/>
          </p:cNvCxnSpPr>
          <p:nvPr/>
        </p:nvCxnSpPr>
        <p:spPr>
          <a:xfrm>
            <a:off x="7823941" y="2691746"/>
            <a:ext cx="2303919" cy="230392"/>
          </a:xfrm>
          <a:prstGeom prst="bentConnector3">
            <a:avLst>
              <a:gd name="adj1" fmla="val 100048"/>
            </a:avLst>
          </a:prstGeom>
          <a:ln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91">
            <a:extLst>
              <a:ext uri="{FF2B5EF4-FFF2-40B4-BE49-F238E27FC236}">
                <a16:creationId xmlns:a16="http://schemas.microsoft.com/office/drawing/2014/main" id="{B9E2C415-C076-20BB-71FE-356328A512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84403" y="2682147"/>
            <a:ext cx="2497832" cy="239991"/>
          </a:xfrm>
          <a:prstGeom prst="bentConnector3">
            <a:avLst>
              <a:gd name="adj1" fmla="val 99993"/>
            </a:avLst>
          </a:prstGeom>
          <a:ln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36">
            <a:extLst>
              <a:ext uri="{FF2B5EF4-FFF2-40B4-BE49-F238E27FC236}">
                <a16:creationId xmlns:a16="http://schemas.microsoft.com/office/drawing/2014/main" id="{D0DCAC50-CDA9-3D78-E639-133BC2112605}"/>
              </a:ext>
            </a:extLst>
          </p:cNvPr>
          <p:cNvSpPr/>
          <p:nvPr/>
        </p:nvSpPr>
        <p:spPr>
          <a:xfrm>
            <a:off x="7261400" y="3233167"/>
            <a:ext cx="2814622" cy="37438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40">
            <a:extLst>
              <a:ext uri="{FF2B5EF4-FFF2-40B4-BE49-F238E27FC236}">
                <a16:creationId xmlns:a16="http://schemas.microsoft.com/office/drawing/2014/main" id="{CC43E379-B4D1-80BC-0C20-F9DDCBB5E14F}"/>
              </a:ext>
            </a:extLst>
          </p:cNvPr>
          <p:cNvGrpSpPr>
            <a:grpSpLocks/>
          </p:cNvGrpSpPr>
          <p:nvPr/>
        </p:nvGrpSpPr>
        <p:grpSpPr bwMode="auto">
          <a:xfrm>
            <a:off x="3895757" y="3242769"/>
            <a:ext cx="3359426" cy="372467"/>
            <a:chOff x="3820312" y="3699006"/>
            <a:chExt cx="3358753" cy="374073"/>
          </a:xfrm>
        </p:grpSpPr>
        <p:sp>
          <p:nvSpPr>
            <p:cNvPr id="27" name="Rounded Rectangle 120">
              <a:extLst>
                <a:ext uri="{FF2B5EF4-FFF2-40B4-BE49-F238E27FC236}">
                  <a16:creationId xmlns:a16="http://schemas.microsoft.com/office/drawing/2014/main" id="{8DAD5F04-1B21-B631-8641-E3180D43DDE8}"/>
                </a:ext>
              </a:extLst>
            </p:cNvPr>
            <p:cNvSpPr/>
            <p:nvPr/>
          </p:nvSpPr>
          <p:spPr>
            <a:xfrm>
              <a:off x="6511518" y="3699006"/>
              <a:ext cx="644968" cy="374073"/>
            </a:xfrm>
            <a:prstGeom prst="roundRect">
              <a:avLst>
                <a:gd name="adj" fmla="val 50000"/>
              </a:avLst>
            </a:prstGeom>
            <a:solidFill>
              <a:srgbClr val="00009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399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42">
              <a:extLst>
                <a:ext uri="{FF2B5EF4-FFF2-40B4-BE49-F238E27FC236}">
                  <a16:creationId xmlns:a16="http://schemas.microsoft.com/office/drawing/2014/main" id="{B30D63A9-6EBF-7E9B-538E-575ADCFAE9FB}"/>
                </a:ext>
              </a:extLst>
            </p:cNvPr>
            <p:cNvSpPr txBox="1"/>
            <p:nvPr/>
          </p:nvSpPr>
          <p:spPr>
            <a:xfrm>
              <a:off x="6483181" y="3751067"/>
              <a:ext cx="695884" cy="278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12.5 mg</a:t>
              </a:r>
            </a:p>
          </p:txBody>
        </p:sp>
        <p:sp>
          <p:nvSpPr>
            <p:cNvPr id="29" name="Rounded Rectangle 122">
              <a:extLst>
                <a:ext uri="{FF2B5EF4-FFF2-40B4-BE49-F238E27FC236}">
                  <a16:creationId xmlns:a16="http://schemas.microsoft.com/office/drawing/2014/main" id="{28DF5245-46C5-D965-7013-B6FE6C9FA74F}"/>
                </a:ext>
              </a:extLst>
            </p:cNvPr>
            <p:cNvSpPr/>
            <p:nvPr/>
          </p:nvSpPr>
          <p:spPr>
            <a:xfrm>
              <a:off x="5843516" y="3699006"/>
              <a:ext cx="644968" cy="374073"/>
            </a:xfrm>
            <a:prstGeom prst="roundRect">
              <a:avLst>
                <a:gd name="adj" fmla="val 50000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399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123">
              <a:extLst>
                <a:ext uri="{FF2B5EF4-FFF2-40B4-BE49-F238E27FC236}">
                  <a16:creationId xmlns:a16="http://schemas.microsoft.com/office/drawing/2014/main" id="{1E07E675-42C2-A233-C118-ED756DB0859C}"/>
                </a:ext>
              </a:extLst>
            </p:cNvPr>
            <p:cNvSpPr/>
            <p:nvPr/>
          </p:nvSpPr>
          <p:spPr>
            <a:xfrm>
              <a:off x="5181271" y="3699006"/>
              <a:ext cx="644968" cy="374073"/>
            </a:xfrm>
            <a:prstGeom prst="roundRect">
              <a:avLst>
                <a:gd name="adj" fmla="val 50000"/>
              </a:avLst>
            </a:prstGeom>
            <a:solidFill>
              <a:srgbClr val="0066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399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124">
              <a:extLst>
                <a:ext uri="{FF2B5EF4-FFF2-40B4-BE49-F238E27FC236}">
                  <a16:creationId xmlns:a16="http://schemas.microsoft.com/office/drawing/2014/main" id="{6055EA91-783A-F56A-A7E0-B323D1C9D607}"/>
                </a:ext>
              </a:extLst>
            </p:cNvPr>
            <p:cNvSpPr/>
            <p:nvPr/>
          </p:nvSpPr>
          <p:spPr>
            <a:xfrm>
              <a:off x="4519028" y="3699006"/>
              <a:ext cx="644968" cy="374073"/>
            </a:xfrm>
            <a:prstGeom prst="roundRect">
              <a:avLst>
                <a:gd name="adj" fmla="val 50000"/>
              </a:avLst>
            </a:prstGeom>
            <a:solidFill>
              <a:srgbClr val="AEE2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399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125">
              <a:extLst>
                <a:ext uri="{FF2B5EF4-FFF2-40B4-BE49-F238E27FC236}">
                  <a16:creationId xmlns:a16="http://schemas.microsoft.com/office/drawing/2014/main" id="{5B633BAF-9BCF-F768-5AE4-C48BE8A6A0FC}"/>
                </a:ext>
              </a:extLst>
            </p:cNvPr>
            <p:cNvSpPr/>
            <p:nvPr/>
          </p:nvSpPr>
          <p:spPr>
            <a:xfrm>
              <a:off x="3856783" y="3699006"/>
              <a:ext cx="644968" cy="374073"/>
            </a:xfrm>
            <a:prstGeom prst="roundRect">
              <a:avLst>
                <a:gd name="adj" fmla="val 50000"/>
              </a:avLst>
            </a:prstGeom>
            <a:solidFill>
              <a:srgbClr val="AEE2F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399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9DD02DF9-7608-D641-81C4-25590C1EF9E4}"/>
                </a:ext>
              </a:extLst>
            </p:cNvPr>
            <p:cNvSpPr txBox="1"/>
            <p:nvPr/>
          </p:nvSpPr>
          <p:spPr>
            <a:xfrm>
              <a:off x="3820312" y="3741427"/>
              <a:ext cx="715991" cy="2781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51515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2.5 mg</a:t>
              </a:r>
            </a:p>
          </p:txBody>
        </p:sp>
        <p:sp>
          <p:nvSpPr>
            <p:cNvPr id="34" name="TextBox 48">
              <a:extLst>
                <a:ext uri="{FF2B5EF4-FFF2-40B4-BE49-F238E27FC236}">
                  <a16:creationId xmlns:a16="http://schemas.microsoft.com/office/drawing/2014/main" id="{4DBEEC21-6559-5AF8-F0B7-E37A89C9F283}"/>
                </a:ext>
              </a:extLst>
            </p:cNvPr>
            <p:cNvSpPr txBox="1"/>
            <p:nvPr/>
          </p:nvSpPr>
          <p:spPr>
            <a:xfrm>
              <a:off x="5878157" y="3741427"/>
              <a:ext cx="575684" cy="278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 mg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597148CA-D248-4986-AA21-51544CA6300A}"/>
                </a:ext>
              </a:extLst>
            </p:cNvPr>
            <p:cNvSpPr txBox="1"/>
            <p:nvPr/>
          </p:nvSpPr>
          <p:spPr>
            <a:xfrm>
              <a:off x="5212355" y="3741427"/>
              <a:ext cx="617353" cy="278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51515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7.5 mg</a:t>
              </a:r>
            </a:p>
          </p:txBody>
        </p:sp>
        <p:sp>
          <p:nvSpPr>
            <p:cNvPr id="36" name="TextBox 50">
              <a:extLst>
                <a:ext uri="{FF2B5EF4-FFF2-40B4-BE49-F238E27FC236}">
                  <a16:creationId xmlns:a16="http://schemas.microsoft.com/office/drawing/2014/main" id="{D011F337-FB35-06D3-5ABD-0983AA48F691}"/>
                </a:ext>
              </a:extLst>
            </p:cNvPr>
            <p:cNvSpPr txBox="1"/>
            <p:nvPr/>
          </p:nvSpPr>
          <p:spPr>
            <a:xfrm>
              <a:off x="4592935" y="3741427"/>
              <a:ext cx="497152" cy="278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51515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mg</a:t>
              </a:r>
            </a:p>
          </p:txBody>
        </p:sp>
      </p:grpSp>
      <p:sp>
        <p:nvSpPr>
          <p:cNvPr id="37" name="TextBox 51">
            <a:extLst>
              <a:ext uri="{FF2B5EF4-FFF2-40B4-BE49-F238E27FC236}">
                <a16:creationId xmlns:a16="http://schemas.microsoft.com/office/drawing/2014/main" id="{CF343A30-D61F-2F35-48CB-3A756A2AF09E}"/>
              </a:ext>
            </a:extLst>
          </p:cNvPr>
          <p:cNvSpPr txBox="1"/>
          <p:nvPr/>
        </p:nvSpPr>
        <p:spPr>
          <a:xfrm>
            <a:off x="7513081" y="3242767"/>
            <a:ext cx="20040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MTD 10 mg or 15 mg </a:t>
            </a:r>
          </a:p>
        </p:txBody>
      </p:sp>
      <p:sp>
        <p:nvSpPr>
          <p:cNvPr id="38" name="Right Arrow Callout 51">
            <a:extLst>
              <a:ext uri="{FF2B5EF4-FFF2-40B4-BE49-F238E27FC236}">
                <a16:creationId xmlns:a16="http://schemas.microsoft.com/office/drawing/2014/main" id="{44413EDA-400E-B26B-E939-D7C2B3179F73}"/>
              </a:ext>
            </a:extLst>
          </p:cNvPr>
          <p:cNvSpPr/>
          <p:nvPr/>
        </p:nvSpPr>
        <p:spPr>
          <a:xfrm>
            <a:off x="1814552" y="2943258"/>
            <a:ext cx="2267440" cy="1403470"/>
          </a:xfrm>
          <a:prstGeom prst="rightArrowCallout">
            <a:avLst>
              <a:gd name="adj1" fmla="val 25000"/>
              <a:gd name="adj2" fmla="val 26841"/>
              <a:gd name="adj3" fmla="val 21544"/>
              <a:gd name="adj4" fmla="val 94356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>
              <a:solidFill>
                <a:srgbClr val="515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53">
            <a:extLst>
              <a:ext uri="{FF2B5EF4-FFF2-40B4-BE49-F238E27FC236}">
                <a16:creationId xmlns:a16="http://schemas.microsoft.com/office/drawing/2014/main" id="{AF0F6123-66E5-9618-AE9C-A60008534DB5}"/>
              </a:ext>
            </a:extLst>
          </p:cNvPr>
          <p:cNvSpPr txBox="1"/>
          <p:nvPr/>
        </p:nvSpPr>
        <p:spPr>
          <a:xfrm>
            <a:off x="1741594" y="2891419"/>
            <a:ext cx="2092727" cy="14727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1200-kcal/day Diet (women)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1500-kcal/day Diet (men)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Physical Activity Program</a:t>
            </a:r>
          </a:p>
        </p:txBody>
      </p:sp>
      <p:sp>
        <p:nvSpPr>
          <p:cNvPr id="40" name="TextBox 54">
            <a:extLst>
              <a:ext uri="{FF2B5EF4-FFF2-40B4-BE49-F238E27FC236}">
                <a16:creationId xmlns:a16="http://schemas.microsoft.com/office/drawing/2014/main" id="{5454D620-239A-C1C4-4BE8-B4DBF1672058}"/>
              </a:ext>
            </a:extLst>
          </p:cNvPr>
          <p:cNvSpPr txBox="1"/>
          <p:nvPr/>
        </p:nvSpPr>
        <p:spPr>
          <a:xfrm>
            <a:off x="6507651" y="3665153"/>
            <a:ext cx="8547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41" name="TextBox 55">
            <a:extLst>
              <a:ext uri="{FF2B5EF4-FFF2-40B4-BE49-F238E27FC236}">
                <a16:creationId xmlns:a16="http://schemas.microsoft.com/office/drawing/2014/main" id="{4C8CD77C-CFC4-449E-4DF5-AF364D9FAD0C}"/>
              </a:ext>
            </a:extLst>
          </p:cNvPr>
          <p:cNvSpPr txBox="1"/>
          <p:nvPr/>
        </p:nvSpPr>
        <p:spPr>
          <a:xfrm>
            <a:off x="4569655" y="4028019"/>
            <a:ext cx="49591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Adjunct to a reduced calorie diet and increased physical activity</a:t>
            </a:r>
          </a:p>
        </p:txBody>
      </p:sp>
      <p:cxnSp>
        <p:nvCxnSpPr>
          <p:cNvPr id="42" name="Straight Connector 56">
            <a:extLst>
              <a:ext uri="{FF2B5EF4-FFF2-40B4-BE49-F238E27FC236}">
                <a16:creationId xmlns:a16="http://schemas.microsoft.com/office/drawing/2014/main" id="{5994EACA-C92A-A436-CD56-CB2271741F55}"/>
              </a:ext>
            </a:extLst>
          </p:cNvPr>
          <p:cNvCxnSpPr>
            <a:cxnSpLocks/>
          </p:cNvCxnSpPr>
          <p:nvPr/>
        </p:nvCxnSpPr>
        <p:spPr>
          <a:xfrm>
            <a:off x="3774802" y="4168175"/>
            <a:ext cx="1401551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7">
            <a:extLst>
              <a:ext uri="{FF2B5EF4-FFF2-40B4-BE49-F238E27FC236}">
                <a16:creationId xmlns:a16="http://schemas.microsoft.com/office/drawing/2014/main" id="{C7732CAC-3B73-D53E-E79A-D55E8077B3B7}"/>
              </a:ext>
            </a:extLst>
          </p:cNvPr>
          <p:cNvCxnSpPr>
            <a:cxnSpLocks/>
          </p:cNvCxnSpPr>
          <p:nvPr/>
        </p:nvCxnSpPr>
        <p:spPr>
          <a:xfrm flipH="1">
            <a:off x="9056538" y="4168175"/>
            <a:ext cx="1082842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8">
            <a:extLst>
              <a:ext uri="{FF2B5EF4-FFF2-40B4-BE49-F238E27FC236}">
                <a16:creationId xmlns:a16="http://schemas.microsoft.com/office/drawing/2014/main" id="{F885299D-A30B-D6B3-A50E-506C0EB0E3A7}"/>
              </a:ext>
            </a:extLst>
          </p:cNvPr>
          <p:cNvCxnSpPr>
            <a:cxnSpLocks/>
          </p:cNvCxnSpPr>
          <p:nvPr/>
        </p:nvCxnSpPr>
        <p:spPr>
          <a:xfrm flipH="1">
            <a:off x="1353768" y="4337129"/>
            <a:ext cx="931167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9">
            <a:extLst>
              <a:ext uri="{FF2B5EF4-FFF2-40B4-BE49-F238E27FC236}">
                <a16:creationId xmlns:a16="http://schemas.microsoft.com/office/drawing/2014/main" id="{3EE2BAB8-FAA0-7368-A36F-487DA6D0C0CE}"/>
              </a:ext>
            </a:extLst>
          </p:cNvPr>
          <p:cNvCxnSpPr>
            <a:cxnSpLocks/>
          </p:cNvCxnSpPr>
          <p:nvPr/>
        </p:nvCxnSpPr>
        <p:spPr>
          <a:xfrm>
            <a:off x="3782482" y="4333290"/>
            <a:ext cx="0" cy="1171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60">
            <a:extLst>
              <a:ext uri="{FF2B5EF4-FFF2-40B4-BE49-F238E27FC236}">
                <a16:creationId xmlns:a16="http://schemas.microsoft.com/office/drawing/2014/main" id="{2B4B93D3-739B-DB2E-87B5-283DC9AB3B81}"/>
              </a:ext>
            </a:extLst>
          </p:cNvPr>
          <p:cNvGrpSpPr>
            <a:grpSpLocks/>
          </p:cNvGrpSpPr>
          <p:nvPr/>
        </p:nvGrpSpPr>
        <p:grpSpPr bwMode="auto">
          <a:xfrm>
            <a:off x="4583094" y="4333290"/>
            <a:ext cx="2662946" cy="117115"/>
            <a:chOff x="4611230" y="4819882"/>
            <a:chExt cx="2663544" cy="116358"/>
          </a:xfrm>
        </p:grpSpPr>
        <p:cxnSp>
          <p:nvCxnSpPr>
            <p:cNvPr id="47" name="Straight Connector 61">
              <a:extLst>
                <a:ext uri="{FF2B5EF4-FFF2-40B4-BE49-F238E27FC236}">
                  <a16:creationId xmlns:a16="http://schemas.microsoft.com/office/drawing/2014/main" id="{925DC5DA-CC2E-9266-2015-4DDAE07FF078}"/>
                </a:ext>
              </a:extLst>
            </p:cNvPr>
            <p:cNvCxnSpPr>
              <a:cxnSpLocks/>
            </p:cNvCxnSpPr>
            <p:nvPr/>
          </p:nvCxnSpPr>
          <p:spPr>
            <a:xfrm>
              <a:off x="4611230" y="4819882"/>
              <a:ext cx="0" cy="1163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2">
              <a:extLst>
                <a:ext uri="{FF2B5EF4-FFF2-40B4-BE49-F238E27FC236}">
                  <a16:creationId xmlns:a16="http://schemas.microsoft.com/office/drawing/2014/main" id="{C809869E-825C-2E54-7D4A-5BD8BFEB137D}"/>
                </a:ext>
              </a:extLst>
            </p:cNvPr>
            <p:cNvCxnSpPr>
              <a:cxnSpLocks/>
            </p:cNvCxnSpPr>
            <p:nvPr/>
          </p:nvCxnSpPr>
          <p:spPr>
            <a:xfrm>
              <a:off x="5273755" y="4819882"/>
              <a:ext cx="0" cy="1163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63">
              <a:extLst>
                <a:ext uri="{FF2B5EF4-FFF2-40B4-BE49-F238E27FC236}">
                  <a16:creationId xmlns:a16="http://schemas.microsoft.com/office/drawing/2014/main" id="{1B573C4A-E82A-A120-3DA6-DBBEAF1764CF}"/>
                </a:ext>
              </a:extLst>
            </p:cNvPr>
            <p:cNvCxnSpPr>
              <a:cxnSpLocks/>
            </p:cNvCxnSpPr>
            <p:nvPr/>
          </p:nvCxnSpPr>
          <p:spPr>
            <a:xfrm>
              <a:off x="5940122" y="4819882"/>
              <a:ext cx="0" cy="1163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64">
              <a:extLst>
                <a:ext uri="{FF2B5EF4-FFF2-40B4-BE49-F238E27FC236}">
                  <a16:creationId xmlns:a16="http://schemas.microsoft.com/office/drawing/2014/main" id="{A1E89B4F-3E5C-ACFE-C86E-552F799F44B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568" y="4819882"/>
              <a:ext cx="0" cy="1163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65">
              <a:extLst>
                <a:ext uri="{FF2B5EF4-FFF2-40B4-BE49-F238E27FC236}">
                  <a16:creationId xmlns:a16="http://schemas.microsoft.com/office/drawing/2014/main" id="{2AF6A3EE-4327-01E3-4000-F8532D336E0D}"/>
                </a:ext>
              </a:extLst>
            </p:cNvPr>
            <p:cNvCxnSpPr>
              <a:cxnSpLocks/>
            </p:cNvCxnSpPr>
            <p:nvPr/>
          </p:nvCxnSpPr>
          <p:spPr>
            <a:xfrm>
              <a:off x="7274774" y="4819882"/>
              <a:ext cx="0" cy="1163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66">
            <a:extLst>
              <a:ext uri="{FF2B5EF4-FFF2-40B4-BE49-F238E27FC236}">
                <a16:creationId xmlns:a16="http://schemas.microsoft.com/office/drawing/2014/main" id="{E4078FA9-41D9-FF4A-9C91-A253C2DDBB1C}"/>
              </a:ext>
            </a:extLst>
          </p:cNvPr>
          <p:cNvCxnSpPr>
            <a:cxnSpLocks/>
          </p:cNvCxnSpPr>
          <p:nvPr/>
        </p:nvCxnSpPr>
        <p:spPr>
          <a:xfrm>
            <a:off x="10133619" y="2945177"/>
            <a:ext cx="0" cy="1391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67">
            <a:extLst>
              <a:ext uri="{FF2B5EF4-FFF2-40B4-BE49-F238E27FC236}">
                <a16:creationId xmlns:a16="http://schemas.microsoft.com/office/drawing/2014/main" id="{FBCE7CDB-FD4C-698F-9E50-726D6AF0A9FE}"/>
              </a:ext>
            </a:extLst>
          </p:cNvPr>
          <p:cNvCxnSpPr>
            <a:cxnSpLocks/>
          </p:cNvCxnSpPr>
          <p:nvPr/>
        </p:nvCxnSpPr>
        <p:spPr>
          <a:xfrm>
            <a:off x="10131700" y="4333290"/>
            <a:ext cx="0" cy="1171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eft Bracket 68">
            <a:extLst>
              <a:ext uri="{FF2B5EF4-FFF2-40B4-BE49-F238E27FC236}">
                <a16:creationId xmlns:a16="http://schemas.microsoft.com/office/drawing/2014/main" id="{D01687C7-1E1D-46D7-602A-E79CC0AD0CBB}"/>
              </a:ext>
            </a:extLst>
          </p:cNvPr>
          <p:cNvSpPr/>
          <p:nvPr/>
        </p:nvSpPr>
        <p:spPr>
          <a:xfrm rot="5400000">
            <a:off x="1512161" y="2642788"/>
            <a:ext cx="234232" cy="332149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399">
              <a:solidFill>
                <a:srgbClr val="515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69">
            <a:extLst>
              <a:ext uri="{FF2B5EF4-FFF2-40B4-BE49-F238E27FC236}">
                <a16:creationId xmlns:a16="http://schemas.microsoft.com/office/drawing/2014/main" id="{BF85BE3F-1BB0-D130-9112-BD2256E8D5F8}"/>
              </a:ext>
            </a:extLst>
          </p:cNvPr>
          <p:cNvCxnSpPr>
            <a:cxnSpLocks/>
          </p:cNvCxnSpPr>
          <p:nvPr/>
        </p:nvCxnSpPr>
        <p:spPr>
          <a:xfrm>
            <a:off x="1616797" y="2422955"/>
            <a:ext cx="0" cy="2687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70">
            <a:extLst>
              <a:ext uri="{FF2B5EF4-FFF2-40B4-BE49-F238E27FC236}">
                <a16:creationId xmlns:a16="http://schemas.microsoft.com/office/drawing/2014/main" id="{90829CD7-ADDC-092C-CC5A-8ECD534ACE28}"/>
              </a:ext>
            </a:extLst>
          </p:cNvPr>
          <p:cNvCxnSpPr>
            <a:cxnSpLocks/>
          </p:cNvCxnSpPr>
          <p:nvPr/>
        </p:nvCxnSpPr>
        <p:spPr>
          <a:xfrm>
            <a:off x="1835670" y="4333290"/>
            <a:ext cx="0" cy="1171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71">
            <a:extLst>
              <a:ext uri="{FF2B5EF4-FFF2-40B4-BE49-F238E27FC236}">
                <a16:creationId xmlns:a16="http://schemas.microsoft.com/office/drawing/2014/main" id="{7653959B-7F14-B63E-07DF-1E9786244E64}"/>
              </a:ext>
            </a:extLst>
          </p:cNvPr>
          <p:cNvCxnSpPr>
            <a:cxnSpLocks/>
          </p:cNvCxnSpPr>
          <p:nvPr/>
        </p:nvCxnSpPr>
        <p:spPr>
          <a:xfrm>
            <a:off x="1463203" y="4333290"/>
            <a:ext cx="0" cy="1171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eft Bracket 72">
            <a:extLst>
              <a:ext uri="{FF2B5EF4-FFF2-40B4-BE49-F238E27FC236}">
                <a16:creationId xmlns:a16="http://schemas.microsoft.com/office/drawing/2014/main" id="{13EFA144-1B8A-BC4A-D317-A2224F16EEAB}"/>
              </a:ext>
            </a:extLst>
          </p:cNvPr>
          <p:cNvSpPr/>
          <p:nvPr/>
        </p:nvSpPr>
        <p:spPr>
          <a:xfrm rot="5400000">
            <a:off x="10232496" y="2623588"/>
            <a:ext cx="234232" cy="370548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399">
              <a:solidFill>
                <a:srgbClr val="515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Connector 73">
            <a:extLst>
              <a:ext uri="{FF2B5EF4-FFF2-40B4-BE49-F238E27FC236}">
                <a16:creationId xmlns:a16="http://schemas.microsoft.com/office/drawing/2014/main" id="{2ED2C934-AA71-9403-9E3D-19A4E57D99F9}"/>
              </a:ext>
            </a:extLst>
          </p:cNvPr>
          <p:cNvCxnSpPr>
            <a:cxnSpLocks/>
          </p:cNvCxnSpPr>
          <p:nvPr/>
        </p:nvCxnSpPr>
        <p:spPr>
          <a:xfrm>
            <a:off x="10356332" y="2422955"/>
            <a:ext cx="0" cy="2687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74">
            <a:extLst>
              <a:ext uri="{FF2B5EF4-FFF2-40B4-BE49-F238E27FC236}">
                <a16:creationId xmlns:a16="http://schemas.microsoft.com/office/drawing/2014/main" id="{5BE64243-CCFD-2BEF-DF20-F4AD305FCF94}"/>
              </a:ext>
            </a:extLst>
          </p:cNvPr>
          <p:cNvCxnSpPr>
            <a:cxnSpLocks/>
          </p:cNvCxnSpPr>
          <p:nvPr/>
        </p:nvCxnSpPr>
        <p:spPr>
          <a:xfrm>
            <a:off x="10540645" y="4333290"/>
            <a:ext cx="0" cy="1171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75">
            <a:extLst>
              <a:ext uri="{FF2B5EF4-FFF2-40B4-BE49-F238E27FC236}">
                <a16:creationId xmlns:a16="http://schemas.microsoft.com/office/drawing/2014/main" id="{B9556003-A0F3-5EC6-EC5D-DE07900C6FDB}"/>
              </a:ext>
            </a:extLst>
          </p:cNvPr>
          <p:cNvSpPr txBox="1"/>
          <p:nvPr/>
        </p:nvSpPr>
        <p:spPr>
          <a:xfrm>
            <a:off x="2903153" y="5003345"/>
            <a:ext cx="1770178" cy="9787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err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Randomization</a:t>
            </a:r>
            <a:r>
              <a:rPr lang="en-US" sz="1600" b="1" baseline="30000" err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1600" b="1" baseline="30000">
              <a:solidFill>
                <a:srgbClr val="515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16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1:1</a:t>
            </a:r>
          </a:p>
          <a:p>
            <a:pPr algn="ctr">
              <a:defRPr/>
            </a:pPr>
            <a:r>
              <a:rPr lang="en-US" sz="16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(Week 0)</a:t>
            </a:r>
          </a:p>
        </p:txBody>
      </p:sp>
      <p:cxnSp>
        <p:nvCxnSpPr>
          <p:cNvPr id="62" name="Straight Arrow Connector 76">
            <a:extLst>
              <a:ext uri="{FF2B5EF4-FFF2-40B4-BE49-F238E27FC236}">
                <a16:creationId xmlns:a16="http://schemas.microsoft.com/office/drawing/2014/main" id="{3D8F6AD2-A5CF-74C5-0132-FF62FC94310B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782482" y="4776793"/>
            <a:ext cx="0" cy="2246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77">
            <a:extLst>
              <a:ext uri="{FF2B5EF4-FFF2-40B4-BE49-F238E27FC236}">
                <a16:creationId xmlns:a16="http://schemas.microsoft.com/office/drawing/2014/main" id="{1B5E1B16-A031-B98F-1ADC-42C4150B720D}"/>
              </a:ext>
            </a:extLst>
          </p:cNvPr>
          <p:cNvSpPr txBox="1"/>
          <p:nvPr/>
        </p:nvSpPr>
        <p:spPr>
          <a:xfrm>
            <a:off x="5243552" y="4721116"/>
            <a:ext cx="13535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escalation period</a:t>
            </a:r>
          </a:p>
        </p:txBody>
      </p:sp>
      <p:sp>
        <p:nvSpPr>
          <p:cNvPr id="64" name="TextBox 78">
            <a:extLst>
              <a:ext uri="{FF2B5EF4-FFF2-40B4-BE49-F238E27FC236}">
                <a16:creationId xmlns:a16="http://schemas.microsoft.com/office/drawing/2014/main" id="{95F217C9-93A1-E5D9-0649-DF95B6A5EEAF}"/>
              </a:ext>
            </a:extLst>
          </p:cNvPr>
          <p:cNvSpPr txBox="1"/>
          <p:nvPr/>
        </p:nvSpPr>
        <p:spPr>
          <a:xfrm>
            <a:off x="7962176" y="4721116"/>
            <a:ext cx="127483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 period</a:t>
            </a:r>
          </a:p>
        </p:txBody>
      </p:sp>
      <p:sp>
        <p:nvSpPr>
          <p:cNvPr id="65" name="TextBox 79">
            <a:extLst>
              <a:ext uri="{FF2B5EF4-FFF2-40B4-BE49-F238E27FC236}">
                <a16:creationId xmlns:a16="http://schemas.microsoft.com/office/drawing/2014/main" id="{41D7A226-E73E-EACF-10CE-1CF5644F8C13}"/>
              </a:ext>
            </a:extLst>
          </p:cNvPr>
          <p:cNvSpPr txBox="1"/>
          <p:nvPr/>
        </p:nvSpPr>
        <p:spPr>
          <a:xfrm>
            <a:off x="9396365" y="5003346"/>
            <a:ext cx="1476429" cy="90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</a:p>
          <a:p>
            <a:pPr algn="ctr">
              <a:defRPr/>
            </a:pPr>
            <a:r>
              <a:rPr lang="en-US" sz="16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(Week 72)</a:t>
            </a:r>
          </a:p>
        </p:txBody>
      </p:sp>
      <p:cxnSp>
        <p:nvCxnSpPr>
          <p:cNvPr id="66" name="Straight Arrow Connector 80">
            <a:extLst>
              <a:ext uri="{FF2B5EF4-FFF2-40B4-BE49-F238E27FC236}">
                <a16:creationId xmlns:a16="http://schemas.microsoft.com/office/drawing/2014/main" id="{EDC4270A-C60F-8F40-9AE0-16ADB3B7DCDB}"/>
              </a:ext>
            </a:extLst>
          </p:cNvPr>
          <p:cNvCxnSpPr>
            <a:cxnSpLocks/>
          </p:cNvCxnSpPr>
          <p:nvPr/>
        </p:nvCxnSpPr>
        <p:spPr>
          <a:xfrm flipV="1">
            <a:off x="10137459" y="4757594"/>
            <a:ext cx="0" cy="2438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81">
            <a:extLst>
              <a:ext uri="{FF2B5EF4-FFF2-40B4-BE49-F238E27FC236}">
                <a16:creationId xmlns:a16="http://schemas.microsoft.com/office/drawing/2014/main" id="{7BA092B0-3891-A439-6889-7D86945B5519}"/>
              </a:ext>
            </a:extLst>
          </p:cNvPr>
          <p:cNvCxnSpPr>
            <a:cxnSpLocks/>
          </p:cNvCxnSpPr>
          <p:nvPr/>
        </p:nvCxnSpPr>
        <p:spPr>
          <a:xfrm>
            <a:off x="3484893" y="4333290"/>
            <a:ext cx="0" cy="1171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82">
            <a:extLst>
              <a:ext uri="{FF2B5EF4-FFF2-40B4-BE49-F238E27FC236}">
                <a16:creationId xmlns:a16="http://schemas.microsoft.com/office/drawing/2014/main" id="{FE21E23F-944F-BCDE-A30F-BE1942042F94}"/>
              </a:ext>
            </a:extLst>
          </p:cNvPr>
          <p:cNvCxnSpPr>
            <a:cxnSpLocks/>
          </p:cNvCxnSpPr>
          <p:nvPr/>
        </p:nvCxnSpPr>
        <p:spPr>
          <a:xfrm>
            <a:off x="3156583" y="4333290"/>
            <a:ext cx="0" cy="1171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83">
            <a:extLst>
              <a:ext uri="{FF2B5EF4-FFF2-40B4-BE49-F238E27FC236}">
                <a16:creationId xmlns:a16="http://schemas.microsoft.com/office/drawing/2014/main" id="{865EAA64-150E-5ADD-CC7E-B62C1D0D36CD}"/>
              </a:ext>
            </a:extLst>
          </p:cNvPr>
          <p:cNvCxnSpPr>
            <a:cxnSpLocks/>
          </p:cNvCxnSpPr>
          <p:nvPr/>
        </p:nvCxnSpPr>
        <p:spPr>
          <a:xfrm>
            <a:off x="2841714" y="4333290"/>
            <a:ext cx="0" cy="1171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84">
            <a:extLst>
              <a:ext uri="{FF2B5EF4-FFF2-40B4-BE49-F238E27FC236}">
                <a16:creationId xmlns:a16="http://schemas.microsoft.com/office/drawing/2014/main" id="{33237909-983B-C58F-74B1-09B01CC46E3C}"/>
              </a:ext>
            </a:extLst>
          </p:cNvPr>
          <p:cNvCxnSpPr>
            <a:cxnSpLocks/>
          </p:cNvCxnSpPr>
          <p:nvPr/>
        </p:nvCxnSpPr>
        <p:spPr>
          <a:xfrm>
            <a:off x="2521086" y="4333290"/>
            <a:ext cx="0" cy="1171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85">
            <a:extLst>
              <a:ext uri="{FF2B5EF4-FFF2-40B4-BE49-F238E27FC236}">
                <a16:creationId xmlns:a16="http://schemas.microsoft.com/office/drawing/2014/main" id="{B70D2620-3F8F-7CC1-2BF6-8E96BB2CD35C}"/>
              </a:ext>
            </a:extLst>
          </p:cNvPr>
          <p:cNvCxnSpPr>
            <a:cxnSpLocks/>
          </p:cNvCxnSpPr>
          <p:nvPr/>
        </p:nvCxnSpPr>
        <p:spPr>
          <a:xfrm>
            <a:off x="2183178" y="4333290"/>
            <a:ext cx="0" cy="11711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86">
            <a:extLst>
              <a:ext uri="{FF2B5EF4-FFF2-40B4-BE49-F238E27FC236}">
                <a16:creationId xmlns:a16="http://schemas.microsoft.com/office/drawing/2014/main" id="{77173656-CA48-5BCB-5A4F-D0E3D07B1CF5}"/>
              </a:ext>
            </a:extLst>
          </p:cNvPr>
          <p:cNvSpPr txBox="1"/>
          <p:nvPr/>
        </p:nvSpPr>
        <p:spPr>
          <a:xfrm>
            <a:off x="1941267" y="4481124"/>
            <a:ext cx="44542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</a:p>
        </p:txBody>
      </p:sp>
      <p:sp>
        <p:nvSpPr>
          <p:cNvPr id="73" name="TextBox 87">
            <a:extLst>
              <a:ext uri="{FF2B5EF4-FFF2-40B4-BE49-F238E27FC236}">
                <a16:creationId xmlns:a16="http://schemas.microsoft.com/office/drawing/2014/main" id="{C940CF26-CDD1-167C-6403-485E1A74EF00}"/>
              </a:ext>
            </a:extLst>
          </p:cNvPr>
          <p:cNvSpPr txBox="1"/>
          <p:nvPr/>
        </p:nvSpPr>
        <p:spPr>
          <a:xfrm>
            <a:off x="2292614" y="4481124"/>
            <a:ext cx="44734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</a:t>
            </a:r>
          </a:p>
        </p:txBody>
      </p:sp>
      <p:sp>
        <p:nvSpPr>
          <p:cNvPr id="74" name="TextBox 88">
            <a:extLst>
              <a:ext uri="{FF2B5EF4-FFF2-40B4-BE49-F238E27FC236}">
                <a16:creationId xmlns:a16="http://schemas.microsoft.com/office/drawing/2014/main" id="{39CAA47D-5B37-5359-B281-9548AD20A492}"/>
              </a:ext>
            </a:extLst>
          </p:cNvPr>
          <p:cNvSpPr txBox="1"/>
          <p:nvPr/>
        </p:nvSpPr>
        <p:spPr>
          <a:xfrm>
            <a:off x="2620923" y="4481124"/>
            <a:ext cx="4473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</a:p>
        </p:txBody>
      </p:sp>
      <p:sp>
        <p:nvSpPr>
          <p:cNvPr id="75" name="TextBox 89">
            <a:extLst>
              <a:ext uri="{FF2B5EF4-FFF2-40B4-BE49-F238E27FC236}">
                <a16:creationId xmlns:a16="http://schemas.microsoft.com/office/drawing/2014/main" id="{4580F9EA-81CE-0BBA-BD0F-ACF3922E459E}"/>
              </a:ext>
            </a:extLst>
          </p:cNvPr>
          <p:cNvSpPr txBox="1"/>
          <p:nvPr/>
        </p:nvSpPr>
        <p:spPr>
          <a:xfrm>
            <a:off x="2933871" y="4481124"/>
            <a:ext cx="44542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</a:p>
        </p:txBody>
      </p:sp>
      <p:sp>
        <p:nvSpPr>
          <p:cNvPr id="76" name="TextBox 90">
            <a:extLst>
              <a:ext uri="{FF2B5EF4-FFF2-40B4-BE49-F238E27FC236}">
                <a16:creationId xmlns:a16="http://schemas.microsoft.com/office/drawing/2014/main" id="{8288E9D3-EA59-10CA-7D95-BCF6D1744A8D}"/>
              </a:ext>
            </a:extLst>
          </p:cNvPr>
          <p:cNvSpPr txBox="1"/>
          <p:nvPr/>
        </p:nvSpPr>
        <p:spPr>
          <a:xfrm>
            <a:off x="3260260" y="4481124"/>
            <a:ext cx="44734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</a:p>
        </p:txBody>
      </p:sp>
      <p:sp>
        <p:nvSpPr>
          <p:cNvPr id="77" name="TextBox 91">
            <a:extLst>
              <a:ext uri="{FF2B5EF4-FFF2-40B4-BE49-F238E27FC236}">
                <a16:creationId xmlns:a16="http://schemas.microsoft.com/office/drawing/2014/main" id="{5E91BC71-13F4-A7D1-4C39-7777037A161C}"/>
              </a:ext>
            </a:extLst>
          </p:cNvPr>
          <p:cNvSpPr txBox="1"/>
          <p:nvPr/>
        </p:nvSpPr>
        <p:spPr>
          <a:xfrm>
            <a:off x="7319145" y="2920219"/>
            <a:ext cx="22940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515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Tirzepatide Once Weekly</a:t>
            </a:r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AA2D076F-B064-D949-FA2C-8A007DC1C903}"/>
              </a:ext>
            </a:extLst>
          </p:cNvPr>
          <p:cNvSpPr txBox="1">
            <a:spLocks/>
          </p:cNvSpPr>
          <p:nvPr/>
        </p:nvSpPr>
        <p:spPr>
          <a:xfrm>
            <a:off x="130835" y="5378692"/>
            <a:ext cx="11930332" cy="7468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733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4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400" b="1" kern="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US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those patients who were able to achieve ≥5% weight reduction at the end of the lead-in period were </a:t>
            </a:r>
            <a:r>
              <a:rPr lang="en-US" sz="1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randomized. </a:t>
            </a:r>
            <a:r>
              <a:rPr lang="en-GB" sz="1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MTD=Maximum </a:t>
            </a:r>
            <a:r>
              <a:rPr lang="en-GB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Tolerated Dose</a:t>
            </a:r>
            <a:r>
              <a:rPr lang="en-GB" sz="1088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9" name="Text Placeholder 12">
            <a:extLst>
              <a:ext uri="{FF2B5EF4-FFF2-40B4-BE49-F238E27FC236}">
                <a16:creationId xmlns:a16="http://schemas.microsoft.com/office/drawing/2014/main" id="{789E5C24-3B39-983D-A48F-6AB5AF37C491}"/>
              </a:ext>
            </a:extLst>
          </p:cNvPr>
          <p:cNvSpPr txBox="1">
            <a:spLocks/>
          </p:cNvSpPr>
          <p:nvPr/>
        </p:nvSpPr>
        <p:spPr>
          <a:xfrm>
            <a:off x="587" y="377545"/>
            <a:ext cx="2971552" cy="433905"/>
          </a:xfrm>
          <a:prstGeom prst="rect">
            <a:avLst/>
          </a:prstGeom>
        </p:spPr>
        <p:txBody>
          <a:bodyPr anchor="b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733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4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Wadden TA, et al. Nat Med. 2023</a:t>
            </a:r>
          </a:p>
        </p:txBody>
      </p:sp>
    </p:spTree>
    <p:extLst>
      <p:ext uri="{BB962C8B-B14F-4D97-AF65-F5344CB8AC3E}">
        <p14:creationId xmlns:p14="http://schemas.microsoft.com/office/powerpoint/2010/main" val="22121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E57322F-200C-A53F-006D-8A9FF0B77DAC}"/>
              </a:ext>
            </a:extLst>
          </p:cNvPr>
          <p:cNvSpPr/>
          <p:nvPr/>
        </p:nvSpPr>
        <p:spPr bwMode="auto">
          <a:xfrm>
            <a:off x="11059956" y="1254574"/>
            <a:ext cx="1131832" cy="46615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0588" tIns="55294" rIns="110588" bIns="55294" numCol="1" rtlCol="0" anchor="t" anchorCtr="0" compatLnSpc="1">
            <a:prstTxWarp prst="textNoShape">
              <a:avLst/>
            </a:prstTxWarp>
          </a:bodyPr>
          <a:lstStyle/>
          <a:p>
            <a:pPr defTabSz="543339"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903">
              <a:solidFill>
                <a:schemeClr val="bg1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E71028B-0AF9-1B30-F572-208B53B71D85}"/>
              </a:ext>
            </a:extLst>
          </p:cNvPr>
          <p:cNvSpPr/>
          <p:nvPr/>
        </p:nvSpPr>
        <p:spPr>
          <a:xfrm>
            <a:off x="111571" y="40824"/>
            <a:ext cx="1201686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SURMOUNT-3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Change in Body Weight From Lead-in Period to Week 72</a:t>
            </a: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B9B8C53C-84EA-FDDE-8857-01A86867EC8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4283" y="1799834"/>
          <a:ext cx="4636638" cy="430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rism 9" r:id="rId3" imgW="4803850" imgH="4461344" progId="Prism9.Document">
                  <p:embed/>
                </p:oleObj>
              </mc:Choice>
              <mc:Fallback>
                <p:oleObj name="Prism 9" r:id="rId3" imgW="4803850" imgH="4461344" progId="Prism9.Document">
                  <p:embed/>
                  <p:pic>
                    <p:nvPicPr>
                      <p:cNvPr id="25604" name="Object 11">
                        <a:extLst>
                          <a:ext uri="{FF2B5EF4-FFF2-40B4-BE49-F238E27FC236}">
                            <a16:creationId xmlns:a16="http://schemas.microsoft.com/office/drawing/2014/main" id="{B9B8C53C-84EA-FDDE-8857-01A86867EC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83" y="1799834"/>
                        <a:ext cx="4636638" cy="4306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o 42">
            <a:extLst>
              <a:ext uri="{FF2B5EF4-FFF2-40B4-BE49-F238E27FC236}">
                <a16:creationId xmlns:a16="http://schemas.microsoft.com/office/drawing/2014/main" id="{527C5CA6-1049-6864-F86E-E621D0FA697D}"/>
              </a:ext>
            </a:extLst>
          </p:cNvPr>
          <p:cNvGrpSpPr>
            <a:grpSpLocks/>
          </p:cNvGrpSpPr>
          <p:nvPr/>
        </p:nvGrpSpPr>
        <p:grpSpPr bwMode="auto">
          <a:xfrm>
            <a:off x="1987345" y="1058741"/>
            <a:ext cx="1589704" cy="574059"/>
            <a:chOff x="1643079" y="1652745"/>
            <a:chExt cx="1590946" cy="5742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0287F7-B562-AC25-2E71-4114E89C1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3079" y="1740197"/>
              <a:ext cx="114340" cy="392659"/>
              <a:chOff x="4832086" y="5756319"/>
              <a:chExt cx="114340" cy="392659"/>
            </a:xfrm>
          </p:grpSpPr>
          <p:sp>
            <p:nvSpPr>
              <p:cNvPr id="8" name="Rectangle 18">
                <a:extLst>
                  <a:ext uri="{FF2B5EF4-FFF2-40B4-BE49-F238E27FC236}">
                    <a16:creationId xmlns:a16="http://schemas.microsoft.com/office/drawing/2014/main" id="{4B64F3B2-5583-DF73-1DB7-D335DE190045}"/>
                  </a:ext>
                </a:extLst>
              </p:cNvPr>
              <p:cNvSpPr/>
              <p:nvPr/>
            </p:nvSpPr>
            <p:spPr>
              <a:xfrm>
                <a:off x="4835929" y="5757220"/>
                <a:ext cx="109522" cy="107561"/>
              </a:xfrm>
              <a:prstGeom prst="rect">
                <a:avLst/>
              </a:prstGeom>
              <a:solidFill>
                <a:srgbClr val="B6B6B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50C7A8E8-3068-A044-C7E2-4723AA95F3F0}"/>
                  </a:ext>
                </a:extLst>
              </p:cNvPr>
              <p:cNvSpPr/>
              <p:nvPr/>
            </p:nvSpPr>
            <p:spPr>
              <a:xfrm flipH="1">
                <a:off x="4832086" y="6031884"/>
                <a:ext cx="115286" cy="117165"/>
              </a:xfrm>
              <a:prstGeom prst="rect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41ED61C-C1E4-A1C6-6D13-2A148C884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16" b="8646"/>
            <a:stretch>
              <a:fillRect/>
            </a:stretch>
          </p:blipFill>
          <p:spPr bwMode="auto">
            <a:xfrm>
              <a:off x="1892142" y="1652745"/>
              <a:ext cx="1341883" cy="57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3FC6EEF7-B748-C9A7-A6A6-4DB076F500E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83095" y="1851673"/>
          <a:ext cx="7545336" cy="423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rism 10" r:id="rId6" imgW="7384943" imgH="4148823" progId="Prism10.Document">
                  <p:embed/>
                </p:oleObj>
              </mc:Choice>
              <mc:Fallback>
                <p:oleObj name="Prism 10" r:id="rId6" imgW="7384943" imgH="4148823" progId="Prism10.Document">
                  <p:embed/>
                  <p:pic>
                    <p:nvPicPr>
                      <p:cNvPr id="25606" name="Object 3">
                        <a:extLst>
                          <a:ext uri="{FF2B5EF4-FFF2-40B4-BE49-F238E27FC236}">
                            <a16:creationId xmlns:a16="http://schemas.microsoft.com/office/drawing/2014/main" id="{3FC6EEF7-B748-C9A7-A6A6-4DB076F500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095" y="1851673"/>
                        <a:ext cx="7545336" cy="4237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1E48A035-23E8-0CF4-F41B-5F758222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97" y="1112499"/>
            <a:ext cx="1743299" cy="62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7AE6F043-5871-96F3-19FE-BFEC7E05E3FA}"/>
              </a:ext>
            </a:extLst>
          </p:cNvPr>
          <p:cNvSpPr txBox="1"/>
          <p:nvPr/>
        </p:nvSpPr>
        <p:spPr>
          <a:xfrm>
            <a:off x="9239275" y="2832289"/>
            <a:ext cx="1198020" cy="278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05875"/>
            <a:r>
              <a:rPr lang="en-US" sz="120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Value</a:t>
            </a:r>
            <a:endParaRPr lang="en-IN" sz="1209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9B5E42C-0516-12F9-53AC-6F508568B093}"/>
              </a:ext>
            </a:extLst>
          </p:cNvPr>
          <p:cNvSpPr txBox="1"/>
          <p:nvPr/>
        </p:nvSpPr>
        <p:spPr>
          <a:xfrm>
            <a:off x="9314964" y="4442608"/>
            <a:ext cx="1198020" cy="278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05875"/>
            <a:r>
              <a:rPr lang="en-US" sz="120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Value</a:t>
            </a:r>
            <a:endParaRPr lang="en-IN" sz="1209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89E5C24-3B39-983D-A48F-6AB5AF37C491}"/>
              </a:ext>
            </a:extLst>
          </p:cNvPr>
          <p:cNvSpPr txBox="1">
            <a:spLocks/>
          </p:cNvSpPr>
          <p:nvPr/>
        </p:nvSpPr>
        <p:spPr>
          <a:xfrm>
            <a:off x="111571" y="256101"/>
            <a:ext cx="2795060" cy="433905"/>
          </a:xfrm>
          <a:prstGeom prst="rect">
            <a:avLst/>
          </a:prstGeom>
        </p:spPr>
        <p:txBody>
          <a:bodyPr anchor="b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733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4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Wadden TA, et al. Nat Med. 2023</a:t>
            </a:r>
          </a:p>
        </p:txBody>
      </p:sp>
    </p:spTree>
    <p:extLst>
      <p:ext uri="{BB962C8B-B14F-4D97-AF65-F5344CB8AC3E}">
        <p14:creationId xmlns:p14="http://schemas.microsoft.com/office/powerpoint/2010/main" val="15873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>
                <a16:creationId xmlns:a16="http://schemas.microsoft.com/office/drawing/2014/main" id="{BD23488E-9AB3-5607-E6CE-96775F426B2A}"/>
              </a:ext>
            </a:extLst>
          </p:cNvPr>
          <p:cNvSpPr/>
          <p:nvPr/>
        </p:nvSpPr>
        <p:spPr>
          <a:xfrm>
            <a:off x="549316" y="112984"/>
            <a:ext cx="11027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SURMOUNT-3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Change in Body Weight From Randomization to Week 72</a:t>
            </a:r>
          </a:p>
        </p:txBody>
      </p:sp>
      <p:grpSp>
        <p:nvGrpSpPr>
          <p:cNvPr id="34" name="Gruppo 5">
            <a:extLst>
              <a:ext uri="{FF2B5EF4-FFF2-40B4-BE49-F238E27FC236}">
                <a16:creationId xmlns:a16="http://schemas.microsoft.com/office/drawing/2014/main" id="{EDFE2355-3FE6-2EF4-D4CF-8E8CDCCF68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2301" y="1858341"/>
            <a:ext cx="4315063" cy="4207888"/>
            <a:chOff x="4965" y="1988840"/>
            <a:chExt cx="4397735" cy="4288431"/>
          </a:xfrm>
        </p:grpSpPr>
        <p:pic>
          <p:nvPicPr>
            <p:cNvPr id="35" name="Immagine 6">
              <a:extLst>
                <a:ext uri="{FF2B5EF4-FFF2-40B4-BE49-F238E27FC236}">
                  <a16:creationId xmlns:a16="http://schemas.microsoft.com/office/drawing/2014/main" id="{D38FC0D9-1DB1-020A-2151-BDE40CA9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42" r="61118"/>
            <a:stretch>
              <a:fillRect/>
            </a:stretch>
          </p:blipFill>
          <p:spPr bwMode="auto">
            <a:xfrm>
              <a:off x="4965" y="1988840"/>
              <a:ext cx="4397735" cy="428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52B6643A-55D5-4B90-D0E0-0ED5A6A38288}"/>
                </a:ext>
              </a:extLst>
            </p:cNvPr>
            <p:cNvCxnSpPr/>
            <p:nvPr/>
          </p:nvCxnSpPr>
          <p:spPr>
            <a:xfrm>
              <a:off x="2898589" y="2952170"/>
              <a:ext cx="0" cy="201439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179B09C8-3959-DC04-B503-DB5994DB20A2}"/>
                </a:ext>
              </a:extLst>
            </p:cNvPr>
            <p:cNvSpPr txBox="1"/>
            <p:nvPr/>
          </p:nvSpPr>
          <p:spPr>
            <a:xfrm>
              <a:off x="2234639" y="3720327"/>
              <a:ext cx="711931" cy="315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-24.4%</a:t>
              </a:r>
            </a:p>
          </p:txBody>
        </p:sp>
      </p:grpSp>
      <p:sp>
        <p:nvSpPr>
          <p:cNvPr id="38" name="Rettangolo 37">
            <a:extLst>
              <a:ext uri="{FF2B5EF4-FFF2-40B4-BE49-F238E27FC236}">
                <a16:creationId xmlns:a16="http://schemas.microsoft.com/office/drawing/2014/main" id="{2623F0F4-5AAA-913F-5FEE-8BDB2D668513}"/>
              </a:ext>
            </a:extLst>
          </p:cNvPr>
          <p:cNvSpPr/>
          <p:nvPr/>
        </p:nvSpPr>
        <p:spPr>
          <a:xfrm>
            <a:off x="551235" y="1818571"/>
            <a:ext cx="433905" cy="40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39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7E67B3D7-BF00-DA7A-54E2-3349911E6C07}"/>
              </a:ext>
            </a:extLst>
          </p:cNvPr>
          <p:cNvSpPr/>
          <p:nvPr/>
        </p:nvSpPr>
        <p:spPr>
          <a:xfrm>
            <a:off x="6136320" y="2146485"/>
            <a:ext cx="435825" cy="40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39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0BDE37E8-42D5-7A18-EE1C-35BA2308CFF1}"/>
              </a:ext>
            </a:extLst>
          </p:cNvPr>
          <p:cNvSpPr/>
          <p:nvPr/>
        </p:nvSpPr>
        <p:spPr>
          <a:xfrm>
            <a:off x="5483543" y="2307760"/>
            <a:ext cx="435825" cy="40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39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ruppo 19">
            <a:extLst>
              <a:ext uri="{FF2B5EF4-FFF2-40B4-BE49-F238E27FC236}">
                <a16:creationId xmlns:a16="http://schemas.microsoft.com/office/drawing/2014/main" id="{E1D5D4FD-6F21-D427-7D43-62AF111FAB49}"/>
              </a:ext>
            </a:extLst>
          </p:cNvPr>
          <p:cNvGrpSpPr>
            <a:grpSpLocks/>
          </p:cNvGrpSpPr>
          <p:nvPr/>
        </p:nvGrpSpPr>
        <p:grpSpPr bwMode="auto">
          <a:xfrm>
            <a:off x="5589954" y="1170118"/>
            <a:ext cx="5803957" cy="4920787"/>
            <a:chOff x="-2447608" y="418188"/>
            <a:chExt cx="5802312" cy="4920579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F831A743-27AC-0675-D605-E5517F9BB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203" y="418188"/>
              <a:ext cx="174307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3" name="Object 1">
              <a:extLst>
                <a:ext uri="{FF2B5EF4-FFF2-40B4-BE49-F238E27FC236}">
                  <a16:creationId xmlns:a16="http://schemas.microsoft.com/office/drawing/2014/main" id="{3F248425-2F8B-BEAD-68FD-8E07AACFB5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2447608" y="1047755"/>
            <a:ext cx="5802312" cy="429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Prism 10" r:id="rId5" imgW="5802507" imgH="4290682" progId="Prism10.Document">
                    <p:embed/>
                  </p:oleObj>
                </mc:Choice>
                <mc:Fallback>
                  <p:oleObj name="Prism 10" r:id="rId5" imgW="5802507" imgH="4290682" progId="Prism10.Document">
                    <p:embed/>
                    <p:pic>
                      <p:nvPicPr>
                        <p:cNvPr id="21519" name="Object 1">
                          <a:extLst>
                            <a:ext uri="{FF2B5EF4-FFF2-40B4-BE49-F238E27FC236}">
                              <a16:creationId xmlns:a16="http://schemas.microsoft.com/office/drawing/2014/main" id="{3F248425-2F8B-BEAD-68FD-8E07AACFB5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447608" y="1047755"/>
                          <a:ext cx="5802312" cy="4291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Gruppo 28">
            <a:extLst>
              <a:ext uri="{FF2B5EF4-FFF2-40B4-BE49-F238E27FC236}">
                <a16:creationId xmlns:a16="http://schemas.microsoft.com/office/drawing/2014/main" id="{CA927DF0-1B71-20CB-0769-D885EC02C990}"/>
              </a:ext>
            </a:extLst>
          </p:cNvPr>
          <p:cNvGrpSpPr>
            <a:grpSpLocks/>
          </p:cNvGrpSpPr>
          <p:nvPr/>
        </p:nvGrpSpPr>
        <p:grpSpPr bwMode="auto">
          <a:xfrm>
            <a:off x="407241" y="1169632"/>
            <a:ext cx="1589704" cy="574059"/>
            <a:chOff x="1643079" y="1652745"/>
            <a:chExt cx="1590946" cy="574298"/>
          </a:xfrm>
        </p:grpSpPr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2FD4D772-1BEC-3100-A48F-B6766BD57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3079" y="1740197"/>
              <a:ext cx="114340" cy="392659"/>
              <a:chOff x="4832086" y="5756319"/>
              <a:chExt cx="114340" cy="392659"/>
            </a:xfrm>
          </p:grpSpPr>
          <p:sp>
            <p:nvSpPr>
              <p:cNvPr id="47" name="Rectangle 18">
                <a:extLst>
                  <a:ext uri="{FF2B5EF4-FFF2-40B4-BE49-F238E27FC236}">
                    <a16:creationId xmlns:a16="http://schemas.microsoft.com/office/drawing/2014/main" id="{103775EF-4F68-F3BC-5625-967CA36E04A5}"/>
                  </a:ext>
                </a:extLst>
              </p:cNvPr>
              <p:cNvSpPr/>
              <p:nvPr/>
            </p:nvSpPr>
            <p:spPr>
              <a:xfrm>
                <a:off x="4835929" y="5757220"/>
                <a:ext cx="109522" cy="107561"/>
              </a:xfrm>
              <a:prstGeom prst="rect">
                <a:avLst/>
              </a:prstGeom>
              <a:solidFill>
                <a:srgbClr val="B6B6B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12">
                <a:extLst>
                  <a:ext uri="{FF2B5EF4-FFF2-40B4-BE49-F238E27FC236}">
                    <a16:creationId xmlns:a16="http://schemas.microsoft.com/office/drawing/2014/main" id="{31D242B5-E238-9234-67FA-05B0656424A2}"/>
                  </a:ext>
                </a:extLst>
              </p:cNvPr>
              <p:cNvSpPr/>
              <p:nvPr/>
            </p:nvSpPr>
            <p:spPr>
              <a:xfrm flipH="1">
                <a:off x="4832086" y="6031884"/>
                <a:ext cx="115286" cy="117165"/>
              </a:xfrm>
              <a:prstGeom prst="rect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DE28A7B5-7D3D-9CDC-1576-C0C4E242C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16" b="8646"/>
            <a:stretch>
              <a:fillRect/>
            </a:stretch>
          </p:blipFill>
          <p:spPr bwMode="auto">
            <a:xfrm>
              <a:off x="1892142" y="1652745"/>
              <a:ext cx="1341883" cy="57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789E5C24-3B39-983D-A48F-6AB5AF37C491}"/>
              </a:ext>
            </a:extLst>
          </p:cNvPr>
          <p:cNvSpPr txBox="1">
            <a:spLocks/>
          </p:cNvSpPr>
          <p:nvPr/>
        </p:nvSpPr>
        <p:spPr>
          <a:xfrm>
            <a:off x="549316" y="5656685"/>
            <a:ext cx="4072128" cy="433905"/>
          </a:xfrm>
          <a:prstGeom prst="rect">
            <a:avLst/>
          </a:prstGeom>
        </p:spPr>
        <p:txBody>
          <a:bodyPr anchor="b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733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4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Wadden TA, et al. Nat Med. 2023</a:t>
            </a:r>
          </a:p>
        </p:txBody>
      </p:sp>
    </p:spTree>
    <p:extLst>
      <p:ext uri="{BB962C8B-B14F-4D97-AF65-F5344CB8AC3E}">
        <p14:creationId xmlns:p14="http://schemas.microsoft.com/office/powerpoint/2010/main" val="36235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9238CFF-2818-7938-3162-31C7236FE489}"/>
              </a:ext>
            </a:extLst>
          </p:cNvPr>
          <p:cNvSpPr/>
          <p:nvPr/>
        </p:nvSpPr>
        <p:spPr>
          <a:xfrm>
            <a:off x="-1225" y="473902"/>
            <a:ext cx="1219157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Percentage of Participants Achieving</a:t>
            </a:r>
            <a:r>
              <a:rPr lang="en-IN" sz="20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Weight Loss Targets</a:t>
            </a:r>
            <a:b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From Randomization (Week 0) to Week 72</a:t>
            </a:r>
          </a:p>
        </p:txBody>
      </p:sp>
      <p:grpSp>
        <p:nvGrpSpPr>
          <p:cNvPr id="3" name="Gruppo 24">
            <a:extLst>
              <a:ext uri="{FF2B5EF4-FFF2-40B4-BE49-F238E27FC236}">
                <a16:creationId xmlns:a16="http://schemas.microsoft.com/office/drawing/2014/main" id="{DF32C60C-E28E-E971-4173-575EE01F976D}"/>
              </a:ext>
            </a:extLst>
          </p:cNvPr>
          <p:cNvGrpSpPr>
            <a:grpSpLocks/>
          </p:cNvGrpSpPr>
          <p:nvPr/>
        </p:nvGrpSpPr>
        <p:grpSpPr bwMode="auto">
          <a:xfrm>
            <a:off x="2292352" y="1238589"/>
            <a:ext cx="7049059" cy="4788060"/>
            <a:chOff x="1989257" y="1844824"/>
            <a:chExt cx="7754850" cy="5343946"/>
          </a:xfrm>
        </p:grpSpPr>
        <p:grpSp>
          <p:nvGrpSpPr>
            <p:cNvPr id="4" name="Gruppo 22">
              <a:extLst>
                <a:ext uri="{FF2B5EF4-FFF2-40B4-BE49-F238E27FC236}">
                  <a16:creationId xmlns:a16="http://schemas.microsoft.com/office/drawing/2014/main" id="{7089F204-4BE6-D675-175A-EEDEAD496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9257" y="1844824"/>
              <a:ext cx="7200700" cy="5343946"/>
              <a:chOff x="1989257" y="1844824"/>
              <a:chExt cx="7200700" cy="5343946"/>
            </a:xfrm>
          </p:grpSpPr>
          <p:pic>
            <p:nvPicPr>
              <p:cNvPr id="10" name="Immagine 20">
                <a:extLst>
                  <a:ext uri="{FF2B5EF4-FFF2-40B4-BE49-F238E27FC236}">
                    <a16:creationId xmlns:a16="http://schemas.microsoft.com/office/drawing/2014/main" id="{A5E40E50-8A4D-0E06-0871-D0360871F4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9257" y="1844824"/>
                <a:ext cx="7200700" cy="534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948E531-F39C-4D51-FEE4-56FB13F1F38E}"/>
                  </a:ext>
                </a:extLst>
              </p:cNvPr>
              <p:cNvSpPr/>
              <p:nvPr/>
            </p:nvSpPr>
            <p:spPr>
              <a:xfrm>
                <a:off x="2350798" y="1844824"/>
                <a:ext cx="505752" cy="4321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2399"/>
              </a:p>
            </p:txBody>
          </p:sp>
        </p:grp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0E084AA3-70D9-094F-0EA0-0DF77F33AE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46877" y="2485741"/>
              <a:ext cx="6097230" cy="3814940"/>
              <a:chOff x="-1359327" y="1828907"/>
              <a:chExt cx="5317337" cy="3326970"/>
            </a:xfrm>
          </p:grpSpPr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02C86C93-BDCF-A813-C7EB-FB1618422AFB}"/>
                  </a:ext>
                </a:extLst>
              </p:cNvPr>
              <p:cNvSpPr/>
              <p:nvPr/>
            </p:nvSpPr>
            <p:spPr>
              <a:xfrm>
                <a:off x="-1359518" y="1952929"/>
                <a:ext cx="816583" cy="3202478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2399"/>
              </a:p>
            </p:txBody>
          </p:sp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F46B35B-1129-41A3-11BC-E896E430AB70}"/>
                  </a:ext>
                </a:extLst>
              </p:cNvPr>
              <p:cNvSpPr/>
              <p:nvPr/>
            </p:nvSpPr>
            <p:spPr>
              <a:xfrm>
                <a:off x="3522263" y="1829076"/>
                <a:ext cx="435747" cy="4034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2399"/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CFB6376-805E-CF73-38A4-3B752439FCE9}"/>
                  </a:ext>
                </a:extLst>
              </p:cNvPr>
              <p:cNvSpPr/>
              <p:nvPr/>
            </p:nvSpPr>
            <p:spPr>
              <a:xfrm>
                <a:off x="-459683" y="1963545"/>
                <a:ext cx="2742016" cy="3191862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2399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89508A4-7B84-755A-2EFC-AE19B287A9B0}"/>
                  </a:ext>
                </a:extLst>
              </p:cNvPr>
              <p:cNvSpPr/>
              <p:nvPr/>
            </p:nvSpPr>
            <p:spPr>
              <a:xfrm>
                <a:off x="2365586" y="1963545"/>
                <a:ext cx="853780" cy="3191862"/>
              </a:xfrm>
              <a:prstGeom prst="rect">
                <a:avLst/>
              </a:prstGeom>
              <a:noFill/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2399"/>
              </a:p>
            </p:txBody>
          </p:sp>
        </p:grpSp>
      </p:grpSp>
      <p:grpSp>
        <p:nvGrpSpPr>
          <p:cNvPr id="12" name="Gruppo 15">
            <a:extLst>
              <a:ext uri="{FF2B5EF4-FFF2-40B4-BE49-F238E27FC236}">
                <a16:creationId xmlns:a16="http://schemas.microsoft.com/office/drawing/2014/main" id="{4025D9F5-DFE2-D7E5-129C-2671EC4CBF9D}"/>
              </a:ext>
            </a:extLst>
          </p:cNvPr>
          <p:cNvGrpSpPr>
            <a:grpSpLocks/>
          </p:cNvGrpSpPr>
          <p:nvPr/>
        </p:nvGrpSpPr>
        <p:grpSpPr bwMode="auto">
          <a:xfrm>
            <a:off x="9477002" y="2693666"/>
            <a:ext cx="1589704" cy="575980"/>
            <a:chOff x="1643079" y="1652745"/>
            <a:chExt cx="1590946" cy="574298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9533168F-7BD7-998D-E572-D046BC4336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3079" y="1740197"/>
              <a:ext cx="114340" cy="392659"/>
              <a:chOff x="4832086" y="5756319"/>
              <a:chExt cx="114340" cy="392659"/>
            </a:xfrm>
          </p:grpSpPr>
          <p:sp>
            <p:nvSpPr>
              <p:cNvPr id="15" name="Rectangle 18">
                <a:extLst>
                  <a:ext uri="{FF2B5EF4-FFF2-40B4-BE49-F238E27FC236}">
                    <a16:creationId xmlns:a16="http://schemas.microsoft.com/office/drawing/2014/main" id="{33EB5070-5740-3CE9-F76D-174FA3584B72}"/>
                  </a:ext>
                </a:extLst>
              </p:cNvPr>
              <p:cNvSpPr/>
              <p:nvPr/>
            </p:nvSpPr>
            <p:spPr>
              <a:xfrm>
                <a:off x="4835929" y="5756926"/>
                <a:ext cx="109523" cy="107202"/>
              </a:xfrm>
              <a:prstGeom prst="rect">
                <a:avLst/>
              </a:prstGeom>
              <a:solidFill>
                <a:srgbClr val="B6B6B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1400"/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3F87339B-8337-9F0E-C29E-988B493A5086}"/>
                  </a:ext>
                </a:extLst>
              </p:cNvPr>
              <p:cNvSpPr/>
              <p:nvPr/>
            </p:nvSpPr>
            <p:spPr>
              <a:xfrm flipH="1">
                <a:off x="4832086" y="6032588"/>
                <a:ext cx="115286" cy="116773"/>
              </a:xfrm>
              <a:prstGeom prst="rect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 sz="1400"/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3DF733D-8B0F-36E6-790A-D2990C42D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16" b="8646"/>
            <a:stretch>
              <a:fillRect/>
            </a:stretch>
          </p:blipFill>
          <p:spPr bwMode="auto">
            <a:xfrm>
              <a:off x="1892142" y="1652745"/>
              <a:ext cx="1341883" cy="57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ttangolo 16"/>
          <p:cNvSpPr/>
          <p:nvPr/>
        </p:nvSpPr>
        <p:spPr>
          <a:xfrm>
            <a:off x="3122761" y="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SURMOUNT-3</a:t>
            </a:r>
            <a:endParaRPr lang="it-IT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89E5C24-3B39-983D-A48F-6AB5AF37C491}"/>
              </a:ext>
            </a:extLst>
          </p:cNvPr>
          <p:cNvSpPr txBox="1">
            <a:spLocks/>
          </p:cNvSpPr>
          <p:nvPr/>
        </p:nvSpPr>
        <p:spPr>
          <a:xfrm>
            <a:off x="258792" y="5472685"/>
            <a:ext cx="2722876" cy="433905"/>
          </a:xfrm>
          <a:prstGeom prst="rect">
            <a:avLst/>
          </a:prstGeom>
        </p:spPr>
        <p:txBody>
          <a:bodyPr anchor="b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733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4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Wadden TA, et al. Nat Med. 2023</a:t>
            </a:r>
          </a:p>
        </p:txBody>
      </p:sp>
    </p:spTree>
    <p:extLst>
      <p:ext uri="{BB962C8B-B14F-4D97-AF65-F5344CB8AC3E}">
        <p14:creationId xmlns:p14="http://schemas.microsoft.com/office/powerpoint/2010/main" val="5930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>
            <a:extLst>
              <a:ext uri="{FF2B5EF4-FFF2-40B4-BE49-F238E27FC236}">
                <a16:creationId xmlns:a16="http://schemas.microsoft.com/office/drawing/2014/main" id="{4916756E-97F9-6B30-BD78-C35E8D91B6D8}"/>
              </a:ext>
            </a:extLst>
          </p:cNvPr>
          <p:cNvCxnSpPr>
            <a:cxnSpLocks/>
          </p:cNvCxnSpPr>
          <p:nvPr/>
        </p:nvCxnSpPr>
        <p:spPr>
          <a:xfrm flipH="1">
            <a:off x="507076" y="1723927"/>
            <a:ext cx="9600" cy="3824506"/>
          </a:xfrm>
          <a:prstGeom prst="line">
            <a:avLst/>
          </a:prstGeom>
          <a:ln w="19050">
            <a:solidFill>
              <a:srgbClr val="D52B1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10073CEE-C696-BAB4-7B0F-91356E8C643C}"/>
              </a:ext>
            </a:extLst>
          </p:cNvPr>
          <p:cNvSpPr/>
          <p:nvPr/>
        </p:nvSpPr>
        <p:spPr>
          <a:xfrm>
            <a:off x="532036" y="1612571"/>
            <a:ext cx="4678876" cy="2007866"/>
          </a:xfrm>
          <a:prstGeom prst="roundRect">
            <a:avLst>
              <a:gd name="adj" fmla="val 423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>
            <a:spAutoFit/>
          </a:bodyPr>
          <a:lstStyle/>
          <a:p>
            <a:pPr marL="341607" lvl="1" indent="-341607" defTabSz="914338" fontAlgn="auto">
              <a:spcBef>
                <a:spcPts val="300"/>
              </a:spcBef>
              <a:spcAft>
                <a:spcPts val="0"/>
              </a:spcAft>
              <a:buClr>
                <a:srgbClr val="D52B17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≥18 years</a:t>
            </a:r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607" indent="-341607" defTabSz="914338" fontAlgn="auto">
              <a:spcBef>
                <a:spcPts val="300"/>
              </a:spcBef>
              <a:spcAft>
                <a:spcPts val="0"/>
              </a:spcAft>
              <a:buClr>
                <a:srgbClr val="D52B17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BMI </a:t>
            </a:r>
          </a:p>
          <a:p>
            <a:pPr marL="740995" indent="-283826" defTabSz="914338" fontAlgn="auto">
              <a:spcBef>
                <a:spcPts val="300"/>
              </a:spcBef>
              <a:spcAft>
                <a:spcPts val="0"/>
              </a:spcAft>
              <a:buClr>
                <a:srgbClr val="D52B17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≥30 kg/m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</a:p>
          <a:p>
            <a:pPr marL="740995" indent="-283826" defTabSz="914338" fontAlgn="auto">
              <a:spcBef>
                <a:spcPts val="300"/>
              </a:spcBef>
              <a:spcAft>
                <a:spcPts val="0"/>
              </a:spcAft>
              <a:buClr>
                <a:srgbClr val="D52B17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≥27 kg/m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at least 1 weight-related comorbidity 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(hypertension, </a:t>
            </a: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dyslipidemia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obstructive sleep </a:t>
            </a: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apnea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cardiovascular disease)</a:t>
            </a:r>
          </a:p>
          <a:p>
            <a:pPr marL="341607" indent="-341607" defTabSz="914338" fontAlgn="auto">
              <a:spcBef>
                <a:spcPts val="300"/>
              </a:spcBef>
              <a:spcAft>
                <a:spcPts val="0"/>
              </a:spcAft>
              <a:buClr>
                <a:srgbClr val="D52B17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of ≥1 self-reported unsuccessful dietary effort to lose body weight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A902BFA0-75FA-EF81-D33C-8BF06AAE2B08}"/>
              </a:ext>
            </a:extLst>
          </p:cNvPr>
          <p:cNvSpPr/>
          <p:nvPr/>
        </p:nvSpPr>
        <p:spPr>
          <a:xfrm rot="16200000">
            <a:off x="2734200" y="-860304"/>
            <a:ext cx="360947" cy="46807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FB61864-B84D-BC1B-8C78-EB21DD493179}"/>
              </a:ext>
            </a:extLst>
          </p:cNvPr>
          <p:cNvSpPr txBox="1"/>
          <p:nvPr/>
        </p:nvSpPr>
        <p:spPr>
          <a:xfrm>
            <a:off x="820027" y="1320740"/>
            <a:ext cx="2246321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Inclusion Criteria</a:t>
            </a:r>
          </a:p>
        </p:txBody>
      </p: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405E5588-6CFE-E936-772D-10D393A5AD35}"/>
              </a:ext>
            </a:extLst>
          </p:cNvPr>
          <p:cNvSpPr/>
          <p:nvPr/>
        </p:nvSpPr>
        <p:spPr>
          <a:xfrm>
            <a:off x="574274" y="4202559"/>
            <a:ext cx="4554081" cy="1451000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1977" indent="-341977" defTabSz="914338" fontAlgn="auto">
              <a:spcBef>
                <a:spcPts val="300"/>
              </a:spcBef>
              <a:spcAft>
                <a:spcPts val="0"/>
              </a:spcAft>
              <a:buClr>
                <a:srgbClr val="D52B17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1 or Type 2 Diabetes mellitus</a:t>
            </a:r>
          </a:p>
          <a:p>
            <a:pPr marL="341977" indent="-341977" defTabSz="914338" fontAlgn="auto">
              <a:spcBef>
                <a:spcPts val="300"/>
              </a:spcBef>
              <a:spcAft>
                <a:spcPts val="0"/>
              </a:spcAft>
              <a:buClr>
                <a:srgbClr val="D52B17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in body weight &gt;5 kg within 3 months prior to screening</a:t>
            </a:r>
          </a:p>
          <a:p>
            <a:pPr marL="341977" indent="-341977" defTabSz="914338" fontAlgn="auto"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or planned surgical treatment for obesity</a:t>
            </a:r>
          </a:p>
          <a:p>
            <a:pPr marL="341977" indent="-341977" defTabSz="914338" fontAlgn="auto">
              <a:spcBef>
                <a:spcPts val="0"/>
              </a:spcBef>
              <a:spcAft>
                <a:spcPts val="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with a medication that promotes weight loss &lt; 3 months prior to enrollment</a:t>
            </a:r>
          </a:p>
        </p:txBody>
      </p:sp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DF7811F6-85BF-34B2-C6E0-CCF80557C968}"/>
              </a:ext>
            </a:extLst>
          </p:cNvPr>
          <p:cNvCxnSpPr>
            <a:cxnSpLocks/>
          </p:cNvCxnSpPr>
          <p:nvPr/>
        </p:nvCxnSpPr>
        <p:spPr>
          <a:xfrm>
            <a:off x="5326108" y="1330340"/>
            <a:ext cx="0" cy="432560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2">
            <a:extLst>
              <a:ext uri="{FF2B5EF4-FFF2-40B4-BE49-F238E27FC236}">
                <a16:creationId xmlns:a16="http://schemas.microsoft.com/office/drawing/2014/main" id="{F785FCBC-61D9-4152-0854-9DE2097D17FD}"/>
              </a:ext>
            </a:extLst>
          </p:cNvPr>
          <p:cNvSpPr/>
          <p:nvPr/>
        </p:nvSpPr>
        <p:spPr>
          <a:xfrm>
            <a:off x="261326" y="1234344"/>
            <a:ext cx="449264" cy="4492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1A025123-0E99-4978-AF59-0FCF774312BE}"/>
              </a:ext>
            </a:extLst>
          </p:cNvPr>
          <p:cNvSpPr/>
          <p:nvPr/>
        </p:nvSpPr>
        <p:spPr>
          <a:xfrm rot="16200000">
            <a:off x="2734200" y="1660569"/>
            <a:ext cx="360947" cy="46807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CB3125ED-26E3-C45D-EC11-4C8F450B1851}"/>
              </a:ext>
            </a:extLst>
          </p:cNvPr>
          <p:cNvSpPr txBox="1"/>
          <p:nvPr/>
        </p:nvSpPr>
        <p:spPr>
          <a:xfrm>
            <a:off x="846906" y="3818572"/>
            <a:ext cx="2246321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Exclusion Criteria</a:t>
            </a: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id="{4B131D64-700A-DDA1-3C1E-FD3EDD54E5D4}"/>
              </a:ext>
            </a:extLst>
          </p:cNvPr>
          <p:cNvSpPr/>
          <p:nvPr/>
        </p:nvSpPr>
        <p:spPr>
          <a:xfrm>
            <a:off x="307404" y="3762895"/>
            <a:ext cx="449264" cy="45118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C5F6D134-998C-0DDB-75F0-4EDB4F883B59}"/>
              </a:ext>
            </a:extLst>
          </p:cNvPr>
          <p:cNvGrpSpPr>
            <a:grpSpLocks/>
          </p:cNvGrpSpPr>
          <p:nvPr/>
        </p:nvGrpSpPr>
        <p:grpSpPr bwMode="auto">
          <a:xfrm>
            <a:off x="5349060" y="1762325"/>
            <a:ext cx="6167665" cy="3348753"/>
            <a:chOff x="6017795" y="2635527"/>
            <a:chExt cx="6167888" cy="3349277"/>
          </a:xfrm>
        </p:grpSpPr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B15D82E-61DB-C549-8071-831149D0CC24}"/>
                </a:ext>
              </a:extLst>
            </p:cNvPr>
            <p:cNvSpPr/>
            <p:nvPr/>
          </p:nvSpPr>
          <p:spPr>
            <a:xfrm>
              <a:off x="8638685" y="3344092"/>
              <a:ext cx="2759042" cy="211226"/>
            </a:xfrm>
            <a:custGeom>
              <a:avLst/>
              <a:gdLst>
                <a:gd name="connsiteX0" fmla="*/ 0 w 2359779"/>
                <a:gd name="connsiteY0" fmla="*/ 0 h 212132"/>
                <a:gd name="connsiteX1" fmla="*/ 2359779 w 2359779"/>
                <a:gd name="connsiteY1" fmla="*/ 0 h 212132"/>
                <a:gd name="connsiteX2" fmla="*/ 2359779 w 2359779"/>
                <a:gd name="connsiteY2" fmla="*/ 212133 h 212132"/>
                <a:gd name="connsiteX3" fmla="*/ 0 w 2359779"/>
                <a:gd name="connsiteY3" fmla="*/ 212133 h 2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779" h="212132">
                  <a:moveTo>
                    <a:pt x="0" y="0"/>
                  </a:moveTo>
                  <a:lnTo>
                    <a:pt x="2359779" y="0"/>
                  </a:lnTo>
                  <a:lnTo>
                    <a:pt x="2359779" y="212133"/>
                  </a:lnTo>
                  <a:lnTo>
                    <a:pt x="0" y="212133"/>
                  </a:lnTo>
                  <a:close/>
                </a:path>
              </a:pathLst>
            </a:custGeom>
            <a:pattFill prst="wdDnDiag">
              <a:fgClr>
                <a:srgbClr val="0266FF"/>
              </a:fgClr>
              <a:bgClr>
                <a:srgbClr val="1E14FF"/>
              </a:bgClr>
            </a:pattFill>
            <a:ln w="14104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C021B0C9-AA02-BAEB-1CA6-C0C4FFE11A41}"/>
                </a:ext>
              </a:extLst>
            </p:cNvPr>
            <p:cNvSpPr/>
            <p:nvPr/>
          </p:nvSpPr>
          <p:spPr>
            <a:xfrm>
              <a:off x="8638685" y="4386780"/>
              <a:ext cx="2759042" cy="211226"/>
            </a:xfrm>
            <a:custGeom>
              <a:avLst/>
              <a:gdLst>
                <a:gd name="connsiteX0" fmla="*/ 0 w 2359779"/>
                <a:gd name="connsiteY0" fmla="*/ 0 h 212132"/>
                <a:gd name="connsiteX1" fmla="*/ 2359779 w 2359779"/>
                <a:gd name="connsiteY1" fmla="*/ 0 h 212132"/>
                <a:gd name="connsiteX2" fmla="*/ 2359779 w 2359779"/>
                <a:gd name="connsiteY2" fmla="*/ 212133 h 212132"/>
                <a:gd name="connsiteX3" fmla="*/ 0 w 2359779"/>
                <a:gd name="connsiteY3" fmla="*/ 212133 h 2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9779" h="212132">
                  <a:moveTo>
                    <a:pt x="0" y="0"/>
                  </a:moveTo>
                  <a:lnTo>
                    <a:pt x="2359779" y="0"/>
                  </a:lnTo>
                  <a:lnTo>
                    <a:pt x="2359779" y="212133"/>
                  </a:lnTo>
                  <a:lnTo>
                    <a:pt x="0" y="212133"/>
                  </a:lnTo>
                  <a:close/>
                </a:path>
              </a:pathLst>
            </a:custGeom>
            <a:solidFill>
              <a:srgbClr val="B6B6BA">
                <a:alpha val="49804"/>
              </a:srgbClr>
            </a:solidFill>
            <a:ln w="14104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EA6DD242-3D53-5AA1-E197-6841A36E976C}"/>
                </a:ext>
              </a:extLst>
            </p:cNvPr>
            <p:cNvSpPr/>
            <p:nvPr/>
          </p:nvSpPr>
          <p:spPr>
            <a:xfrm>
              <a:off x="6638043" y="4866838"/>
              <a:ext cx="4748165" cy="201624"/>
            </a:xfrm>
            <a:custGeom>
              <a:avLst/>
              <a:gdLst>
                <a:gd name="connsiteX0" fmla="*/ 0 w 4737917"/>
                <a:gd name="connsiteY0" fmla="*/ 0 h 159806"/>
                <a:gd name="connsiteX1" fmla="*/ 4737917 w 4737917"/>
                <a:gd name="connsiteY1" fmla="*/ 0 h 159806"/>
                <a:gd name="connsiteX2" fmla="*/ 4737917 w 4737917"/>
                <a:gd name="connsiteY2" fmla="*/ 159807 h 159806"/>
                <a:gd name="connsiteX3" fmla="*/ 0 w 4737917"/>
                <a:gd name="connsiteY3" fmla="*/ 159807 h 15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7917" h="159806">
                  <a:moveTo>
                    <a:pt x="0" y="0"/>
                  </a:moveTo>
                  <a:lnTo>
                    <a:pt x="4737917" y="0"/>
                  </a:lnTo>
                  <a:lnTo>
                    <a:pt x="4737917" y="159807"/>
                  </a:lnTo>
                  <a:lnTo>
                    <a:pt x="0" y="159807"/>
                  </a:lnTo>
                  <a:close/>
                </a:path>
              </a:pathLst>
            </a:custGeom>
            <a:solidFill>
              <a:srgbClr val="82786F"/>
            </a:solidFill>
            <a:ln w="14104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7" name="Group 14">
              <a:extLst>
                <a:ext uri="{FF2B5EF4-FFF2-40B4-BE49-F238E27FC236}">
                  <a16:creationId xmlns:a16="http://schemas.microsoft.com/office/drawing/2014/main" id="{5211B231-F541-7B36-6A12-9FC7D9333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703" y="5067930"/>
              <a:ext cx="5292910" cy="80610"/>
              <a:chOff x="6512703" y="5067930"/>
              <a:chExt cx="5292910" cy="80610"/>
            </a:xfrm>
          </p:grpSpPr>
          <p:sp>
            <p:nvSpPr>
              <p:cNvPr id="70" name="Freeform 31">
                <a:extLst>
                  <a:ext uri="{FF2B5EF4-FFF2-40B4-BE49-F238E27FC236}">
                    <a16:creationId xmlns:a16="http://schemas.microsoft.com/office/drawing/2014/main" id="{2841E2E4-0CE8-C1DB-762E-086DCA4F9E17}"/>
                  </a:ext>
                </a:extLst>
              </p:cNvPr>
              <p:cNvSpPr/>
              <p:nvPr/>
            </p:nvSpPr>
            <p:spPr>
              <a:xfrm>
                <a:off x="6513242" y="5068462"/>
                <a:ext cx="13441" cy="80650"/>
              </a:xfrm>
              <a:custGeom>
                <a:avLst/>
                <a:gdLst>
                  <a:gd name="connsiteX0" fmla="*/ 0 w 14121"/>
                  <a:gd name="connsiteY0" fmla="*/ 0 h 80610"/>
                  <a:gd name="connsiteX1" fmla="*/ 0 w 14121"/>
                  <a:gd name="connsiteY1" fmla="*/ 80611 h 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80610">
                    <a:moveTo>
                      <a:pt x="0" y="0"/>
                    </a:moveTo>
                    <a:lnTo>
                      <a:pt x="0" y="80611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Freeform 32">
                <a:extLst>
                  <a:ext uri="{FF2B5EF4-FFF2-40B4-BE49-F238E27FC236}">
                    <a16:creationId xmlns:a16="http://schemas.microsoft.com/office/drawing/2014/main" id="{90458394-EC6C-F4E0-5D39-F374D0700AD2}"/>
                  </a:ext>
                </a:extLst>
              </p:cNvPr>
              <p:cNvSpPr/>
              <p:nvPr/>
            </p:nvSpPr>
            <p:spPr>
              <a:xfrm>
                <a:off x="6638043" y="5068462"/>
                <a:ext cx="15360" cy="80650"/>
              </a:xfrm>
              <a:custGeom>
                <a:avLst/>
                <a:gdLst>
                  <a:gd name="connsiteX0" fmla="*/ 0 w 14121"/>
                  <a:gd name="connsiteY0" fmla="*/ 0 h 80610"/>
                  <a:gd name="connsiteX1" fmla="*/ 0 w 14121"/>
                  <a:gd name="connsiteY1" fmla="*/ 80611 h 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80610">
                    <a:moveTo>
                      <a:pt x="0" y="0"/>
                    </a:moveTo>
                    <a:lnTo>
                      <a:pt x="0" y="80611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Freeform 33">
                <a:extLst>
                  <a:ext uri="{FF2B5EF4-FFF2-40B4-BE49-F238E27FC236}">
                    <a16:creationId xmlns:a16="http://schemas.microsoft.com/office/drawing/2014/main" id="{F46211F5-F7F3-3B35-ECE3-C6611B8E42E0}"/>
                  </a:ext>
                </a:extLst>
              </p:cNvPr>
              <p:cNvSpPr/>
              <p:nvPr/>
            </p:nvSpPr>
            <p:spPr>
              <a:xfrm>
                <a:off x="6814683" y="5068462"/>
                <a:ext cx="13439" cy="80650"/>
              </a:xfrm>
              <a:custGeom>
                <a:avLst/>
                <a:gdLst>
                  <a:gd name="connsiteX0" fmla="*/ 0 w 14121"/>
                  <a:gd name="connsiteY0" fmla="*/ 0 h 80610"/>
                  <a:gd name="connsiteX1" fmla="*/ 0 w 14121"/>
                  <a:gd name="connsiteY1" fmla="*/ 80611 h 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80610">
                    <a:moveTo>
                      <a:pt x="0" y="0"/>
                    </a:moveTo>
                    <a:lnTo>
                      <a:pt x="0" y="80611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Freeform 34">
                <a:extLst>
                  <a:ext uri="{FF2B5EF4-FFF2-40B4-BE49-F238E27FC236}">
                    <a16:creationId xmlns:a16="http://schemas.microsoft.com/office/drawing/2014/main" id="{EF91E1A3-D24A-AA07-E4BD-69BACF5A4BC5}"/>
                  </a:ext>
                </a:extLst>
              </p:cNvPr>
              <p:cNvSpPr/>
              <p:nvPr/>
            </p:nvSpPr>
            <p:spPr>
              <a:xfrm>
                <a:off x="6989403" y="5068462"/>
                <a:ext cx="13441" cy="80650"/>
              </a:xfrm>
              <a:custGeom>
                <a:avLst/>
                <a:gdLst>
                  <a:gd name="connsiteX0" fmla="*/ 0 w 14121"/>
                  <a:gd name="connsiteY0" fmla="*/ 0 h 80610"/>
                  <a:gd name="connsiteX1" fmla="*/ 0 w 14121"/>
                  <a:gd name="connsiteY1" fmla="*/ 80611 h 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80610">
                    <a:moveTo>
                      <a:pt x="0" y="0"/>
                    </a:moveTo>
                    <a:lnTo>
                      <a:pt x="0" y="80611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Freeform 35">
                <a:extLst>
                  <a:ext uri="{FF2B5EF4-FFF2-40B4-BE49-F238E27FC236}">
                    <a16:creationId xmlns:a16="http://schemas.microsoft.com/office/drawing/2014/main" id="{AF913029-B6DC-C9D8-99FB-568C6B67C26D}"/>
                  </a:ext>
                </a:extLst>
              </p:cNvPr>
              <p:cNvSpPr/>
              <p:nvPr/>
            </p:nvSpPr>
            <p:spPr>
              <a:xfrm>
                <a:off x="7164124" y="5068462"/>
                <a:ext cx="13439" cy="80650"/>
              </a:xfrm>
              <a:custGeom>
                <a:avLst/>
                <a:gdLst>
                  <a:gd name="connsiteX0" fmla="*/ 0 w 14121"/>
                  <a:gd name="connsiteY0" fmla="*/ 0 h 80610"/>
                  <a:gd name="connsiteX1" fmla="*/ 0 w 14121"/>
                  <a:gd name="connsiteY1" fmla="*/ 80611 h 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80610">
                    <a:moveTo>
                      <a:pt x="0" y="0"/>
                    </a:moveTo>
                    <a:lnTo>
                      <a:pt x="0" y="80611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Freeform 36">
                <a:extLst>
                  <a:ext uri="{FF2B5EF4-FFF2-40B4-BE49-F238E27FC236}">
                    <a16:creationId xmlns:a16="http://schemas.microsoft.com/office/drawing/2014/main" id="{101B9514-DD0A-91BE-8C08-228D52FDD677}"/>
                  </a:ext>
                </a:extLst>
              </p:cNvPr>
              <p:cNvSpPr/>
              <p:nvPr/>
            </p:nvSpPr>
            <p:spPr>
              <a:xfrm>
                <a:off x="7340764" y="5068462"/>
                <a:ext cx="13439" cy="80650"/>
              </a:xfrm>
              <a:custGeom>
                <a:avLst/>
                <a:gdLst>
                  <a:gd name="connsiteX0" fmla="*/ 0 w 14121"/>
                  <a:gd name="connsiteY0" fmla="*/ 0 h 80610"/>
                  <a:gd name="connsiteX1" fmla="*/ 0 w 14121"/>
                  <a:gd name="connsiteY1" fmla="*/ 80611 h 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80610">
                    <a:moveTo>
                      <a:pt x="0" y="0"/>
                    </a:moveTo>
                    <a:lnTo>
                      <a:pt x="0" y="80611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Freeform 37">
                <a:extLst>
                  <a:ext uri="{FF2B5EF4-FFF2-40B4-BE49-F238E27FC236}">
                    <a16:creationId xmlns:a16="http://schemas.microsoft.com/office/drawing/2014/main" id="{2381F1E4-0629-6561-0977-4253D06229F4}"/>
                  </a:ext>
                </a:extLst>
              </p:cNvPr>
              <p:cNvSpPr/>
              <p:nvPr/>
            </p:nvSpPr>
            <p:spPr>
              <a:xfrm>
                <a:off x="7515484" y="5068462"/>
                <a:ext cx="13441" cy="80650"/>
              </a:xfrm>
              <a:custGeom>
                <a:avLst/>
                <a:gdLst>
                  <a:gd name="connsiteX0" fmla="*/ 0 w 14121"/>
                  <a:gd name="connsiteY0" fmla="*/ 0 h 80610"/>
                  <a:gd name="connsiteX1" fmla="*/ 0 w 14121"/>
                  <a:gd name="connsiteY1" fmla="*/ 80611 h 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80610">
                    <a:moveTo>
                      <a:pt x="0" y="0"/>
                    </a:moveTo>
                    <a:lnTo>
                      <a:pt x="0" y="80611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Freeform 38">
                <a:extLst>
                  <a:ext uri="{FF2B5EF4-FFF2-40B4-BE49-F238E27FC236}">
                    <a16:creationId xmlns:a16="http://schemas.microsoft.com/office/drawing/2014/main" id="{2B480741-FDAE-8F33-911A-7C47155499D8}"/>
                  </a:ext>
                </a:extLst>
              </p:cNvPr>
              <p:cNvSpPr/>
              <p:nvPr/>
            </p:nvSpPr>
            <p:spPr>
              <a:xfrm>
                <a:off x="8638686" y="5068462"/>
                <a:ext cx="15360" cy="80650"/>
              </a:xfrm>
              <a:custGeom>
                <a:avLst/>
                <a:gdLst>
                  <a:gd name="connsiteX0" fmla="*/ 0 w 14121"/>
                  <a:gd name="connsiteY0" fmla="*/ 0 h 80610"/>
                  <a:gd name="connsiteX1" fmla="*/ 0 w 14121"/>
                  <a:gd name="connsiteY1" fmla="*/ 80611 h 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80610">
                    <a:moveTo>
                      <a:pt x="0" y="0"/>
                    </a:moveTo>
                    <a:lnTo>
                      <a:pt x="0" y="80611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Freeform 39">
                <a:extLst>
                  <a:ext uri="{FF2B5EF4-FFF2-40B4-BE49-F238E27FC236}">
                    <a16:creationId xmlns:a16="http://schemas.microsoft.com/office/drawing/2014/main" id="{C4673975-B0FA-2F51-FCC5-46ECA9C52764}"/>
                  </a:ext>
                </a:extLst>
              </p:cNvPr>
              <p:cNvSpPr/>
              <p:nvPr/>
            </p:nvSpPr>
            <p:spPr>
              <a:xfrm>
                <a:off x="11380449" y="5068462"/>
                <a:ext cx="15360" cy="80650"/>
              </a:xfrm>
              <a:custGeom>
                <a:avLst/>
                <a:gdLst>
                  <a:gd name="connsiteX0" fmla="*/ 0 w 14121"/>
                  <a:gd name="connsiteY0" fmla="*/ 0 h 80610"/>
                  <a:gd name="connsiteX1" fmla="*/ 0 w 14121"/>
                  <a:gd name="connsiteY1" fmla="*/ 80611 h 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80610">
                    <a:moveTo>
                      <a:pt x="0" y="0"/>
                    </a:moveTo>
                    <a:lnTo>
                      <a:pt x="0" y="80611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D6D0B2A3-4CF0-83C0-CA8A-416D85F0653C}"/>
                  </a:ext>
                </a:extLst>
              </p:cNvPr>
              <p:cNvSpPr/>
              <p:nvPr/>
            </p:nvSpPr>
            <p:spPr>
              <a:xfrm>
                <a:off x="11791329" y="5068462"/>
                <a:ext cx="13439" cy="80650"/>
              </a:xfrm>
              <a:custGeom>
                <a:avLst/>
                <a:gdLst>
                  <a:gd name="connsiteX0" fmla="*/ 0 w 14121"/>
                  <a:gd name="connsiteY0" fmla="*/ 0 h 80610"/>
                  <a:gd name="connsiteX1" fmla="*/ 0 w 14121"/>
                  <a:gd name="connsiteY1" fmla="*/ 80611 h 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80610">
                    <a:moveTo>
                      <a:pt x="0" y="0"/>
                    </a:moveTo>
                    <a:lnTo>
                      <a:pt x="0" y="80611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AF5AC2DF-FF04-806F-0964-2CA33E94CD81}"/>
                  </a:ext>
                </a:extLst>
              </p:cNvPr>
              <p:cNvSpPr/>
              <p:nvPr/>
            </p:nvSpPr>
            <p:spPr>
              <a:xfrm>
                <a:off x="6513242" y="5068462"/>
                <a:ext cx="5283846" cy="13442"/>
              </a:xfrm>
              <a:custGeom>
                <a:avLst/>
                <a:gdLst>
                  <a:gd name="connsiteX0" fmla="*/ 0 w 5285849"/>
                  <a:gd name="connsiteY0" fmla="*/ 0 h 14142"/>
                  <a:gd name="connsiteX1" fmla="*/ 5285850 w 5285849"/>
                  <a:gd name="connsiteY1" fmla="*/ 0 h 1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85849" h="14142">
                    <a:moveTo>
                      <a:pt x="0" y="0"/>
                    </a:moveTo>
                    <a:lnTo>
                      <a:pt x="5285850" y="0"/>
                    </a:lnTo>
                  </a:path>
                </a:pathLst>
              </a:custGeom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79691051-E850-C7AF-26B9-8E6D8D982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8389" y="2635527"/>
              <a:ext cx="4757687" cy="2432403"/>
              <a:chOff x="6638389" y="2969229"/>
              <a:chExt cx="4757687" cy="2098701"/>
            </a:xfrm>
          </p:grpSpPr>
          <p:sp>
            <p:nvSpPr>
              <p:cNvPr id="67" name="Freeform 43">
                <a:extLst>
                  <a:ext uri="{FF2B5EF4-FFF2-40B4-BE49-F238E27FC236}">
                    <a16:creationId xmlns:a16="http://schemas.microsoft.com/office/drawing/2014/main" id="{9124C633-1D63-0A4D-F82F-484349BCFE51}"/>
                  </a:ext>
                </a:extLst>
              </p:cNvPr>
              <p:cNvSpPr/>
              <p:nvPr/>
            </p:nvSpPr>
            <p:spPr>
              <a:xfrm>
                <a:off x="8638685" y="2969229"/>
                <a:ext cx="15360" cy="2099160"/>
              </a:xfrm>
              <a:custGeom>
                <a:avLst/>
                <a:gdLst>
                  <a:gd name="connsiteX0" fmla="*/ 0 w 14121"/>
                  <a:gd name="connsiteY0" fmla="*/ 0 h 2098701"/>
                  <a:gd name="connsiteX1" fmla="*/ 0 w 14121"/>
                  <a:gd name="connsiteY1" fmla="*/ 2098701 h 209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2098701">
                    <a:moveTo>
                      <a:pt x="0" y="0"/>
                    </a:moveTo>
                    <a:lnTo>
                      <a:pt x="0" y="2098701"/>
                    </a:lnTo>
                  </a:path>
                </a:pathLst>
              </a:custGeom>
              <a:ln w="12700" cap="flat">
                <a:solidFill>
                  <a:schemeClr val="tx1">
                    <a:alpha val="25000"/>
                  </a:schemeClr>
                </a:solidFill>
                <a:prstDash val="sysDash"/>
                <a:miter/>
                <a:headEnd type="none"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Freeform 42">
                <a:extLst>
                  <a:ext uri="{FF2B5EF4-FFF2-40B4-BE49-F238E27FC236}">
                    <a16:creationId xmlns:a16="http://schemas.microsoft.com/office/drawing/2014/main" id="{09FADF63-142C-2CB2-A817-1EBFDD83E567}"/>
                  </a:ext>
                </a:extLst>
              </p:cNvPr>
              <p:cNvSpPr/>
              <p:nvPr/>
            </p:nvSpPr>
            <p:spPr>
              <a:xfrm>
                <a:off x="11382368" y="2969229"/>
                <a:ext cx="13441" cy="2099160"/>
              </a:xfrm>
              <a:custGeom>
                <a:avLst/>
                <a:gdLst>
                  <a:gd name="connsiteX0" fmla="*/ 0 w 14121"/>
                  <a:gd name="connsiteY0" fmla="*/ 0 h 2098701"/>
                  <a:gd name="connsiteX1" fmla="*/ 0 w 14121"/>
                  <a:gd name="connsiteY1" fmla="*/ 2098701 h 209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2098701">
                    <a:moveTo>
                      <a:pt x="0" y="0"/>
                    </a:moveTo>
                    <a:lnTo>
                      <a:pt x="0" y="2098701"/>
                    </a:lnTo>
                  </a:path>
                </a:pathLst>
              </a:custGeom>
              <a:ln w="12700" cap="flat">
                <a:solidFill>
                  <a:schemeClr val="tx1">
                    <a:alpha val="25000"/>
                  </a:schemeClr>
                </a:solidFill>
                <a:prstDash val="sysDash"/>
                <a:miter/>
                <a:headEnd type="none"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Freeform 44">
                <a:extLst>
                  <a:ext uri="{FF2B5EF4-FFF2-40B4-BE49-F238E27FC236}">
                    <a16:creationId xmlns:a16="http://schemas.microsoft.com/office/drawing/2014/main" id="{91C42142-DE79-8633-D4A0-44D9CB259889}"/>
                  </a:ext>
                </a:extLst>
              </p:cNvPr>
              <p:cNvSpPr/>
              <p:nvPr/>
            </p:nvSpPr>
            <p:spPr>
              <a:xfrm>
                <a:off x="6638043" y="2969229"/>
                <a:ext cx="13439" cy="2099160"/>
              </a:xfrm>
              <a:custGeom>
                <a:avLst/>
                <a:gdLst>
                  <a:gd name="connsiteX0" fmla="*/ 0 w 14121"/>
                  <a:gd name="connsiteY0" fmla="*/ 0 h 2098701"/>
                  <a:gd name="connsiteX1" fmla="*/ 0 w 14121"/>
                  <a:gd name="connsiteY1" fmla="*/ 2098701 h 209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1" h="2098701">
                    <a:moveTo>
                      <a:pt x="0" y="0"/>
                    </a:moveTo>
                    <a:lnTo>
                      <a:pt x="0" y="2098701"/>
                    </a:lnTo>
                  </a:path>
                </a:pathLst>
              </a:custGeom>
              <a:ln w="12700" cap="flat">
                <a:solidFill>
                  <a:schemeClr val="tx1">
                    <a:alpha val="25000"/>
                  </a:schemeClr>
                </a:solidFill>
                <a:prstDash val="sysDash"/>
                <a:miter/>
                <a:headEnd type="none"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2BD126E3-158E-A4EB-91D7-385CDF9CAC1D}"/>
                </a:ext>
              </a:extLst>
            </p:cNvPr>
            <p:cNvSpPr/>
            <p:nvPr/>
          </p:nvSpPr>
          <p:spPr>
            <a:xfrm>
              <a:off x="8014684" y="3970088"/>
              <a:ext cx="627841" cy="627917"/>
            </a:xfrm>
            <a:custGeom>
              <a:avLst/>
              <a:gdLst>
                <a:gd name="connsiteX0" fmla="*/ 627015 w 627014"/>
                <a:gd name="connsiteY0" fmla="*/ 627913 h 627913"/>
                <a:gd name="connsiteX1" fmla="*/ 627015 w 627014"/>
                <a:gd name="connsiteY1" fmla="*/ 415780 h 627913"/>
                <a:gd name="connsiteX2" fmla="*/ 211829 w 627014"/>
                <a:gd name="connsiteY2" fmla="*/ 0 h 627913"/>
                <a:gd name="connsiteX3" fmla="*/ 0 w 627014"/>
                <a:gd name="connsiteY3" fmla="*/ 0 h 627913"/>
                <a:gd name="connsiteX4" fmla="*/ 627015 w 627014"/>
                <a:gd name="connsiteY4" fmla="*/ 627913 h 6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014" h="627913">
                  <a:moveTo>
                    <a:pt x="627015" y="627913"/>
                  </a:moveTo>
                  <a:lnTo>
                    <a:pt x="627015" y="415780"/>
                  </a:lnTo>
                  <a:cubicBezTo>
                    <a:pt x="398239" y="415780"/>
                    <a:pt x="211829" y="229103"/>
                    <a:pt x="211829" y="0"/>
                  </a:cubicBezTo>
                  <a:lnTo>
                    <a:pt x="0" y="0"/>
                  </a:lnTo>
                  <a:cubicBezTo>
                    <a:pt x="0" y="346484"/>
                    <a:pt x="281027" y="627913"/>
                    <a:pt x="627015" y="627913"/>
                  </a:cubicBezTo>
                  <a:close/>
                </a:path>
              </a:pathLst>
            </a:custGeom>
            <a:solidFill>
              <a:srgbClr val="B6B6BA">
                <a:alpha val="50000"/>
              </a:srgbClr>
            </a:solidFill>
            <a:ln w="14104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C1B59CC6-6552-D714-1D0A-7E22EFB31F8E}"/>
                </a:ext>
              </a:extLst>
            </p:cNvPr>
            <p:cNvSpPr/>
            <p:nvPr/>
          </p:nvSpPr>
          <p:spPr>
            <a:xfrm>
              <a:off x="8014684" y="3344092"/>
              <a:ext cx="627841" cy="627917"/>
            </a:xfrm>
            <a:custGeom>
              <a:avLst/>
              <a:gdLst>
                <a:gd name="connsiteX0" fmla="*/ 627015 w 627014"/>
                <a:gd name="connsiteY0" fmla="*/ 212133 h 627913"/>
                <a:gd name="connsiteX1" fmla="*/ 627015 w 627014"/>
                <a:gd name="connsiteY1" fmla="*/ 0 h 627913"/>
                <a:gd name="connsiteX2" fmla="*/ 0 w 627014"/>
                <a:gd name="connsiteY2" fmla="*/ 627913 h 627913"/>
                <a:gd name="connsiteX3" fmla="*/ 211829 w 627014"/>
                <a:gd name="connsiteY3" fmla="*/ 627913 h 627913"/>
                <a:gd name="connsiteX4" fmla="*/ 627015 w 627014"/>
                <a:gd name="connsiteY4" fmla="*/ 212133 h 6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014" h="627913">
                  <a:moveTo>
                    <a:pt x="627015" y="212133"/>
                  </a:moveTo>
                  <a:lnTo>
                    <a:pt x="627015" y="0"/>
                  </a:lnTo>
                  <a:cubicBezTo>
                    <a:pt x="281027" y="0"/>
                    <a:pt x="0" y="281430"/>
                    <a:pt x="0" y="627913"/>
                  </a:cubicBezTo>
                  <a:lnTo>
                    <a:pt x="211829" y="627913"/>
                  </a:lnTo>
                  <a:cubicBezTo>
                    <a:pt x="211829" y="398810"/>
                    <a:pt x="398239" y="212133"/>
                    <a:pt x="627015" y="212133"/>
                  </a:cubicBezTo>
                  <a:close/>
                </a:path>
              </a:pathLst>
            </a:custGeom>
            <a:pattFill prst="wdDnDiag">
              <a:fgClr>
                <a:srgbClr val="0266FF"/>
              </a:fgClr>
              <a:bgClr>
                <a:srgbClr val="1E14FF"/>
              </a:bgClr>
            </a:pattFill>
            <a:ln w="14104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C6DBA2C-A8E6-DD1F-D346-A8BF4052AF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703" y="3387417"/>
              <a:ext cx="1951655" cy="1166158"/>
              <a:chOff x="6512703" y="3387417"/>
              <a:chExt cx="1951655" cy="1166158"/>
            </a:xfrm>
          </p:grpSpPr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id="{2D8699DE-8282-EE00-0763-FD22D0E49BAE}"/>
                  </a:ext>
                </a:extLst>
              </p:cNvPr>
              <p:cNvSpPr/>
              <p:nvPr/>
            </p:nvSpPr>
            <p:spPr>
              <a:xfrm>
                <a:off x="6513242" y="3589883"/>
                <a:ext cx="124801" cy="762333"/>
              </a:xfrm>
              <a:custGeom>
                <a:avLst/>
                <a:gdLst>
                  <a:gd name="connsiteX0" fmla="*/ 0 w 159578"/>
                  <a:gd name="connsiteY0" fmla="*/ 0 h 762264"/>
                  <a:gd name="connsiteX1" fmla="*/ 159578 w 159578"/>
                  <a:gd name="connsiteY1" fmla="*/ 0 h 762264"/>
                  <a:gd name="connsiteX2" fmla="*/ 159578 w 159578"/>
                  <a:gd name="connsiteY2" fmla="*/ 762264 h 762264"/>
                  <a:gd name="connsiteX3" fmla="*/ 0 w 159578"/>
                  <a:gd name="connsiteY3" fmla="*/ 762264 h 76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78" h="762264">
                    <a:moveTo>
                      <a:pt x="0" y="0"/>
                    </a:moveTo>
                    <a:lnTo>
                      <a:pt x="159578" y="0"/>
                    </a:lnTo>
                    <a:lnTo>
                      <a:pt x="159578" y="762264"/>
                    </a:lnTo>
                    <a:lnTo>
                      <a:pt x="0" y="762264"/>
                    </a:lnTo>
                    <a:close/>
                  </a:path>
                </a:pathLst>
              </a:custGeom>
              <a:solidFill>
                <a:srgbClr val="82786F"/>
              </a:solidFill>
              <a:ln w="14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58376B61-8742-741B-E805-C813DA65BDF9}"/>
                  </a:ext>
                </a:extLst>
              </p:cNvPr>
              <p:cNvSpPr/>
              <p:nvPr/>
            </p:nvSpPr>
            <p:spPr>
              <a:xfrm>
                <a:off x="6638043" y="3589883"/>
                <a:ext cx="176640" cy="762333"/>
              </a:xfrm>
              <a:custGeom>
                <a:avLst/>
                <a:gdLst>
                  <a:gd name="connsiteX0" fmla="*/ 0 w 159578"/>
                  <a:gd name="connsiteY0" fmla="*/ 0 h 762264"/>
                  <a:gd name="connsiteX1" fmla="*/ 159578 w 159578"/>
                  <a:gd name="connsiteY1" fmla="*/ 0 h 762264"/>
                  <a:gd name="connsiteX2" fmla="*/ 159578 w 159578"/>
                  <a:gd name="connsiteY2" fmla="*/ 762264 h 762264"/>
                  <a:gd name="connsiteX3" fmla="*/ 0 w 159578"/>
                  <a:gd name="connsiteY3" fmla="*/ 762264 h 76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78" h="762264">
                    <a:moveTo>
                      <a:pt x="0" y="0"/>
                    </a:moveTo>
                    <a:lnTo>
                      <a:pt x="159578" y="0"/>
                    </a:lnTo>
                    <a:lnTo>
                      <a:pt x="159578" y="762264"/>
                    </a:lnTo>
                    <a:lnTo>
                      <a:pt x="0" y="762264"/>
                    </a:lnTo>
                    <a:close/>
                  </a:path>
                </a:pathLst>
              </a:custGeom>
              <a:solidFill>
                <a:srgbClr val="EBF9FE"/>
              </a:solidFill>
              <a:ln w="14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Freeform 49">
                <a:extLst>
                  <a:ext uri="{FF2B5EF4-FFF2-40B4-BE49-F238E27FC236}">
                    <a16:creationId xmlns:a16="http://schemas.microsoft.com/office/drawing/2014/main" id="{8542460E-4CE8-4D4E-05C0-169D2F8BEFB4}"/>
                  </a:ext>
                </a:extLst>
              </p:cNvPr>
              <p:cNvSpPr/>
              <p:nvPr/>
            </p:nvSpPr>
            <p:spPr>
              <a:xfrm>
                <a:off x="6810843" y="3589883"/>
                <a:ext cx="174720" cy="762333"/>
              </a:xfrm>
              <a:custGeom>
                <a:avLst/>
                <a:gdLst>
                  <a:gd name="connsiteX0" fmla="*/ 0 w 159578"/>
                  <a:gd name="connsiteY0" fmla="*/ 0 h 762264"/>
                  <a:gd name="connsiteX1" fmla="*/ 159578 w 159578"/>
                  <a:gd name="connsiteY1" fmla="*/ 0 h 762264"/>
                  <a:gd name="connsiteX2" fmla="*/ 159578 w 159578"/>
                  <a:gd name="connsiteY2" fmla="*/ 762264 h 762264"/>
                  <a:gd name="connsiteX3" fmla="*/ 0 w 159578"/>
                  <a:gd name="connsiteY3" fmla="*/ 762264 h 76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78" h="762264">
                    <a:moveTo>
                      <a:pt x="0" y="0"/>
                    </a:moveTo>
                    <a:lnTo>
                      <a:pt x="159578" y="0"/>
                    </a:lnTo>
                    <a:lnTo>
                      <a:pt x="159578" y="762264"/>
                    </a:lnTo>
                    <a:lnTo>
                      <a:pt x="0" y="762264"/>
                    </a:lnTo>
                    <a:close/>
                  </a:path>
                </a:pathLst>
              </a:custGeom>
              <a:solidFill>
                <a:srgbClr val="AEE2FB"/>
              </a:solidFill>
              <a:ln w="14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id="{44B3EEB3-21A9-3A69-6431-ACC716AE4D5C}"/>
                  </a:ext>
                </a:extLst>
              </p:cNvPr>
              <p:cNvSpPr/>
              <p:nvPr/>
            </p:nvSpPr>
            <p:spPr>
              <a:xfrm>
                <a:off x="6987484" y="3589883"/>
                <a:ext cx="174720" cy="762333"/>
              </a:xfrm>
              <a:custGeom>
                <a:avLst/>
                <a:gdLst>
                  <a:gd name="connsiteX0" fmla="*/ 0 w 159578"/>
                  <a:gd name="connsiteY0" fmla="*/ 0 h 762264"/>
                  <a:gd name="connsiteX1" fmla="*/ 159578 w 159578"/>
                  <a:gd name="connsiteY1" fmla="*/ 0 h 762264"/>
                  <a:gd name="connsiteX2" fmla="*/ 159578 w 159578"/>
                  <a:gd name="connsiteY2" fmla="*/ 762264 h 762264"/>
                  <a:gd name="connsiteX3" fmla="*/ 0 w 159578"/>
                  <a:gd name="connsiteY3" fmla="*/ 762264 h 76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78" h="762264">
                    <a:moveTo>
                      <a:pt x="0" y="0"/>
                    </a:moveTo>
                    <a:lnTo>
                      <a:pt x="159578" y="0"/>
                    </a:lnTo>
                    <a:lnTo>
                      <a:pt x="159578" y="762264"/>
                    </a:lnTo>
                    <a:lnTo>
                      <a:pt x="0" y="762264"/>
                    </a:lnTo>
                    <a:close/>
                  </a:path>
                </a:pathLst>
              </a:custGeom>
              <a:solidFill>
                <a:srgbClr val="408BFE"/>
              </a:solidFill>
              <a:ln w="14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id="{B57673A8-EAE0-8CDB-8C40-6A5ED8E5F955}"/>
                  </a:ext>
                </a:extLst>
              </p:cNvPr>
              <p:cNvSpPr/>
              <p:nvPr/>
            </p:nvSpPr>
            <p:spPr>
              <a:xfrm>
                <a:off x="7158363" y="3589883"/>
                <a:ext cx="174721" cy="762333"/>
              </a:xfrm>
              <a:custGeom>
                <a:avLst/>
                <a:gdLst>
                  <a:gd name="connsiteX0" fmla="*/ 0 w 159578"/>
                  <a:gd name="connsiteY0" fmla="*/ 0 h 762264"/>
                  <a:gd name="connsiteX1" fmla="*/ 159578 w 159578"/>
                  <a:gd name="connsiteY1" fmla="*/ 0 h 762264"/>
                  <a:gd name="connsiteX2" fmla="*/ 159578 w 159578"/>
                  <a:gd name="connsiteY2" fmla="*/ 762264 h 762264"/>
                  <a:gd name="connsiteX3" fmla="*/ 0 w 159578"/>
                  <a:gd name="connsiteY3" fmla="*/ 762264 h 76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78" h="762264">
                    <a:moveTo>
                      <a:pt x="0" y="0"/>
                    </a:moveTo>
                    <a:lnTo>
                      <a:pt x="159578" y="0"/>
                    </a:lnTo>
                    <a:lnTo>
                      <a:pt x="159578" y="762264"/>
                    </a:lnTo>
                    <a:lnTo>
                      <a:pt x="0" y="762264"/>
                    </a:lnTo>
                    <a:close/>
                  </a:path>
                </a:pathLst>
              </a:custGeom>
              <a:solidFill>
                <a:srgbClr val="0066FF"/>
              </a:solidFill>
              <a:ln w="14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id="{0F506842-ADA3-569D-0A80-9B20B42754A0}"/>
                  </a:ext>
                </a:extLst>
              </p:cNvPr>
              <p:cNvSpPr/>
              <p:nvPr/>
            </p:nvSpPr>
            <p:spPr>
              <a:xfrm>
                <a:off x="7331163" y="3589883"/>
                <a:ext cx="176640" cy="762333"/>
              </a:xfrm>
              <a:custGeom>
                <a:avLst/>
                <a:gdLst>
                  <a:gd name="connsiteX0" fmla="*/ 0 w 159578"/>
                  <a:gd name="connsiteY0" fmla="*/ 0 h 762264"/>
                  <a:gd name="connsiteX1" fmla="*/ 159578 w 159578"/>
                  <a:gd name="connsiteY1" fmla="*/ 0 h 762264"/>
                  <a:gd name="connsiteX2" fmla="*/ 159578 w 159578"/>
                  <a:gd name="connsiteY2" fmla="*/ 762264 h 762264"/>
                  <a:gd name="connsiteX3" fmla="*/ 0 w 159578"/>
                  <a:gd name="connsiteY3" fmla="*/ 762264 h 76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78" h="762264">
                    <a:moveTo>
                      <a:pt x="0" y="0"/>
                    </a:moveTo>
                    <a:lnTo>
                      <a:pt x="159578" y="0"/>
                    </a:lnTo>
                    <a:lnTo>
                      <a:pt x="159578" y="762264"/>
                    </a:lnTo>
                    <a:lnTo>
                      <a:pt x="0" y="762264"/>
                    </a:lnTo>
                    <a:close/>
                  </a:path>
                </a:pathLst>
              </a:custGeom>
              <a:solidFill>
                <a:srgbClr val="1E14FF"/>
              </a:solidFill>
              <a:ln w="14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ight Arrow 58">
                <a:extLst>
                  <a:ext uri="{FF2B5EF4-FFF2-40B4-BE49-F238E27FC236}">
                    <a16:creationId xmlns:a16="http://schemas.microsoft.com/office/drawing/2014/main" id="{592B3FD6-E278-C438-70AD-F0D589AD24B7}"/>
                  </a:ext>
                </a:extLst>
              </p:cNvPr>
              <p:cNvSpPr/>
              <p:nvPr/>
            </p:nvSpPr>
            <p:spPr>
              <a:xfrm>
                <a:off x="7502044" y="3388259"/>
                <a:ext cx="961921" cy="1165581"/>
              </a:xfrm>
              <a:prstGeom prst="rightArrow">
                <a:avLst>
                  <a:gd name="adj1" fmla="val 65826"/>
                  <a:gd name="adj2" fmla="val 47314"/>
                </a:avLst>
              </a:prstGeom>
              <a:pattFill prst="wdDnDiag">
                <a:fgClr>
                  <a:srgbClr val="0266FF"/>
                </a:fgClr>
                <a:bgClr>
                  <a:srgbClr val="1E14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14EC9C08-7EED-D95A-4E25-D757F41E2916}"/>
                </a:ext>
              </a:extLst>
            </p:cNvPr>
            <p:cNvSpPr txBox="1"/>
            <p:nvPr/>
          </p:nvSpPr>
          <p:spPr>
            <a:xfrm>
              <a:off x="7635655" y="4861077"/>
              <a:ext cx="2839342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Adjunct to a reduced calorie diet and increased physical activity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F6D7DE22-565A-729C-232B-2FED6BA59757}"/>
                </a:ext>
              </a:extLst>
            </p:cNvPr>
            <p:cNvSpPr txBox="1"/>
            <p:nvPr/>
          </p:nvSpPr>
          <p:spPr>
            <a:xfrm>
              <a:off x="9212291" y="3538037"/>
              <a:ext cx="1502388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Tirzepatide 10 mg or 15 mg QW</a:t>
              </a:r>
            </a:p>
          </p:txBody>
        </p:sp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8E30303D-F130-8993-9F21-F4B35CCD3A0C}"/>
                </a:ext>
              </a:extLst>
            </p:cNvPr>
            <p:cNvSpPr txBox="1"/>
            <p:nvPr/>
          </p:nvSpPr>
          <p:spPr>
            <a:xfrm>
              <a:off x="9396484" y="4584563"/>
              <a:ext cx="1132081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Injectable Placebo QW</a:t>
              </a: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169195E6-0104-1282-E537-BD535E315D4B}"/>
                </a:ext>
              </a:extLst>
            </p:cNvPr>
            <p:cNvSpPr txBox="1"/>
            <p:nvPr/>
          </p:nvSpPr>
          <p:spPr>
            <a:xfrm>
              <a:off x="9563335" y="3338332"/>
              <a:ext cx="829103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 mg or 15 mg</a:t>
              </a: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9681A69E-894E-CF1C-49EC-073E62EB9E10}"/>
                </a:ext>
              </a:extLst>
            </p:cNvPr>
            <p:cNvSpPr txBox="1"/>
            <p:nvPr/>
          </p:nvSpPr>
          <p:spPr>
            <a:xfrm rot="16200000">
              <a:off x="6487972" y="3863387"/>
              <a:ext cx="465265" cy="2153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2.5 mg</a:t>
              </a:r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5096338B-B6F6-46AF-78E4-5E2EBBF87564}"/>
                </a:ext>
              </a:extLst>
            </p:cNvPr>
            <p:cNvSpPr txBox="1"/>
            <p:nvPr/>
          </p:nvSpPr>
          <p:spPr>
            <a:xfrm rot="16200000">
              <a:off x="6694448" y="3862428"/>
              <a:ext cx="388308" cy="2153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 mg</a:t>
              </a:r>
            </a:p>
          </p:txBody>
        </p:sp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06483928-327A-1E69-6152-19F7D0E5F649}"/>
                </a:ext>
              </a:extLst>
            </p:cNvPr>
            <p:cNvSpPr txBox="1"/>
            <p:nvPr/>
          </p:nvSpPr>
          <p:spPr>
            <a:xfrm rot="16200000">
              <a:off x="6837411" y="3863387"/>
              <a:ext cx="465265" cy="2153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7.5 mg</a:t>
              </a:r>
            </a:p>
          </p:txBody>
        </p:sp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E3A35E5C-0FD7-AE4E-30AF-FDAF8B7F8358}"/>
                </a:ext>
              </a:extLst>
            </p:cNvPr>
            <p:cNvSpPr txBox="1"/>
            <p:nvPr/>
          </p:nvSpPr>
          <p:spPr>
            <a:xfrm rot="16200000">
              <a:off x="7019198" y="3862426"/>
              <a:ext cx="439612" cy="2153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 mg</a:t>
              </a:r>
            </a:p>
          </p:txBody>
        </p:sp>
        <p:sp>
          <p:nvSpPr>
            <p:cNvPr id="30" name="TextBox 33">
              <a:extLst>
                <a:ext uri="{FF2B5EF4-FFF2-40B4-BE49-F238E27FC236}">
                  <a16:creationId xmlns:a16="http://schemas.microsoft.com/office/drawing/2014/main" id="{FADA79D1-85B3-63B9-5E67-0A7AA75D112A}"/>
                </a:ext>
              </a:extLst>
            </p:cNvPr>
            <p:cNvSpPr txBox="1"/>
            <p:nvPr/>
          </p:nvSpPr>
          <p:spPr>
            <a:xfrm rot="16200000">
              <a:off x="7149679" y="3862426"/>
              <a:ext cx="516569" cy="2153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12.5 mg</a:t>
              </a:r>
            </a:p>
          </p:txBody>
        </p: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3A12348F-279D-9CE7-B4CA-AA80B3943F9B}"/>
                </a:ext>
              </a:extLst>
            </p:cNvPr>
            <p:cNvSpPr txBox="1"/>
            <p:nvPr/>
          </p:nvSpPr>
          <p:spPr>
            <a:xfrm rot="16200000">
              <a:off x="6268319" y="3863387"/>
              <a:ext cx="593524" cy="2153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Screening</a:t>
              </a:r>
            </a:p>
          </p:txBody>
        </p:sp>
        <p:sp>
          <p:nvSpPr>
            <p:cNvPr id="32" name="TextBox 35">
              <a:extLst>
                <a:ext uri="{FF2B5EF4-FFF2-40B4-BE49-F238E27FC236}">
                  <a16:creationId xmlns:a16="http://schemas.microsoft.com/office/drawing/2014/main" id="{45345344-48BF-9965-BD38-E65EF139981A}"/>
                </a:ext>
              </a:extLst>
            </p:cNvPr>
            <p:cNvSpPr txBox="1"/>
            <p:nvPr/>
          </p:nvSpPr>
          <p:spPr>
            <a:xfrm>
              <a:off x="7475164" y="3745422"/>
              <a:ext cx="862080" cy="4613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Tirzepatide 10 mg or 15 mg QW</a:t>
              </a:r>
            </a:p>
          </p:txBody>
        </p:sp>
        <p:sp>
          <p:nvSpPr>
            <p:cNvPr id="33" name="TextBox 36">
              <a:extLst>
                <a:ext uri="{FF2B5EF4-FFF2-40B4-BE49-F238E27FC236}">
                  <a16:creationId xmlns:a16="http://schemas.microsoft.com/office/drawing/2014/main" id="{06ADAC2B-ED07-DB31-7F3C-A858113E953F}"/>
                </a:ext>
              </a:extLst>
            </p:cNvPr>
            <p:cNvSpPr txBox="1"/>
            <p:nvPr/>
          </p:nvSpPr>
          <p:spPr>
            <a:xfrm>
              <a:off x="6369458" y="5162554"/>
              <a:ext cx="276047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-2</a:t>
              </a:r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FB83F7A7-9117-D418-40D3-BFA2C3C7012A}"/>
                </a:ext>
              </a:extLst>
            </p:cNvPr>
            <p:cNvSpPr txBox="1"/>
            <p:nvPr/>
          </p:nvSpPr>
          <p:spPr>
            <a:xfrm>
              <a:off x="6524530" y="5162554"/>
              <a:ext cx="242383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5" name="TextBox 38">
              <a:extLst>
                <a:ext uri="{FF2B5EF4-FFF2-40B4-BE49-F238E27FC236}">
                  <a16:creationId xmlns:a16="http://schemas.microsoft.com/office/drawing/2014/main" id="{D738094C-CCD6-9D56-AB6E-5B454E3D10A7}"/>
                </a:ext>
              </a:extLst>
            </p:cNvPr>
            <p:cNvSpPr txBox="1"/>
            <p:nvPr/>
          </p:nvSpPr>
          <p:spPr>
            <a:xfrm>
              <a:off x="6689650" y="5162554"/>
              <a:ext cx="242383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" name="TextBox 39">
              <a:extLst>
                <a:ext uri="{FF2B5EF4-FFF2-40B4-BE49-F238E27FC236}">
                  <a16:creationId xmlns:a16="http://schemas.microsoft.com/office/drawing/2014/main" id="{EAE85301-F3B8-4F00-24AD-A9A72178F374}"/>
                </a:ext>
              </a:extLst>
            </p:cNvPr>
            <p:cNvSpPr txBox="1"/>
            <p:nvPr/>
          </p:nvSpPr>
          <p:spPr>
            <a:xfrm>
              <a:off x="6864371" y="5162554"/>
              <a:ext cx="242383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3972B87B-7061-A200-F1FF-A4DD2F41F547}"/>
                </a:ext>
              </a:extLst>
            </p:cNvPr>
            <p:cNvSpPr txBox="1"/>
            <p:nvPr/>
          </p:nvSpPr>
          <p:spPr>
            <a:xfrm>
              <a:off x="7023368" y="5162554"/>
              <a:ext cx="287268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8" name="TextBox 41">
              <a:extLst>
                <a:ext uri="{FF2B5EF4-FFF2-40B4-BE49-F238E27FC236}">
                  <a16:creationId xmlns:a16="http://schemas.microsoft.com/office/drawing/2014/main" id="{5E9C51E3-BE2A-B365-70E6-EFCB47643081}"/>
                </a:ext>
              </a:extLst>
            </p:cNvPr>
            <p:cNvSpPr txBox="1"/>
            <p:nvPr/>
          </p:nvSpPr>
          <p:spPr>
            <a:xfrm>
              <a:off x="7196169" y="5162554"/>
              <a:ext cx="287268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39" name="TextBox 42">
              <a:extLst>
                <a:ext uri="{FF2B5EF4-FFF2-40B4-BE49-F238E27FC236}">
                  <a16:creationId xmlns:a16="http://schemas.microsoft.com/office/drawing/2014/main" id="{24B3CDFE-C571-8BDD-9796-6B336BB14A08}"/>
                </a:ext>
              </a:extLst>
            </p:cNvPr>
            <p:cNvSpPr txBox="1"/>
            <p:nvPr/>
          </p:nvSpPr>
          <p:spPr>
            <a:xfrm>
              <a:off x="7378569" y="5162554"/>
              <a:ext cx="287268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40" name="TextBox 43">
              <a:extLst>
                <a:ext uri="{FF2B5EF4-FFF2-40B4-BE49-F238E27FC236}">
                  <a16:creationId xmlns:a16="http://schemas.microsoft.com/office/drawing/2014/main" id="{E3D95242-FD60-D845-B8FB-7A1362140F7B}"/>
                </a:ext>
              </a:extLst>
            </p:cNvPr>
            <p:cNvSpPr txBox="1"/>
            <p:nvPr/>
          </p:nvSpPr>
          <p:spPr>
            <a:xfrm>
              <a:off x="8496010" y="5162554"/>
              <a:ext cx="287268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41" name="TextBox 44">
              <a:extLst>
                <a:ext uri="{FF2B5EF4-FFF2-40B4-BE49-F238E27FC236}">
                  <a16:creationId xmlns:a16="http://schemas.microsoft.com/office/drawing/2014/main" id="{EECC543B-9788-8DEC-DB16-154E4888B549}"/>
                </a:ext>
              </a:extLst>
            </p:cNvPr>
            <p:cNvSpPr txBox="1"/>
            <p:nvPr/>
          </p:nvSpPr>
          <p:spPr>
            <a:xfrm>
              <a:off x="11238734" y="5162554"/>
              <a:ext cx="287268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88</a:t>
              </a:r>
            </a:p>
          </p:txBody>
        </p:sp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1FE0CFD7-C585-9997-1352-18AC765087F3}"/>
                </a:ext>
              </a:extLst>
            </p:cNvPr>
            <p:cNvSpPr txBox="1"/>
            <p:nvPr/>
          </p:nvSpPr>
          <p:spPr>
            <a:xfrm>
              <a:off x="11646733" y="5162554"/>
              <a:ext cx="287268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92</a:t>
              </a:r>
            </a:p>
          </p:txBody>
        </p:sp>
        <p:grpSp>
          <p:nvGrpSpPr>
            <p:cNvPr id="43" name="Group 46">
              <a:extLst>
                <a:ext uri="{FF2B5EF4-FFF2-40B4-BE49-F238E27FC236}">
                  <a16:creationId xmlns:a16="http://schemas.microsoft.com/office/drawing/2014/main" id="{F8CE2340-845F-3E46-F88C-A8AC942AC4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0203" y="5659894"/>
              <a:ext cx="1418882" cy="324520"/>
              <a:chOff x="7930203" y="5659894"/>
              <a:chExt cx="1418882" cy="324520"/>
            </a:xfrm>
          </p:grpSpPr>
          <p:sp>
            <p:nvSpPr>
              <p:cNvPr id="58" name="Rounded Rectangle 87">
                <a:extLst>
                  <a:ext uri="{FF2B5EF4-FFF2-40B4-BE49-F238E27FC236}">
                    <a16:creationId xmlns:a16="http://schemas.microsoft.com/office/drawing/2014/main" id="{C5E00CCE-2649-AEB6-AD6D-BE7E3C377C3A}"/>
                  </a:ext>
                </a:extLst>
              </p:cNvPr>
              <p:cNvSpPr/>
              <p:nvPr/>
            </p:nvSpPr>
            <p:spPr>
              <a:xfrm>
                <a:off x="7930203" y="5659894"/>
                <a:ext cx="1418882" cy="324520"/>
              </a:xfrm>
              <a:prstGeom prst="roundRect">
                <a:avLst/>
              </a:prstGeom>
              <a:solidFill>
                <a:srgbClr val="82786F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62">
                <a:extLst>
                  <a:ext uri="{FF2B5EF4-FFF2-40B4-BE49-F238E27FC236}">
                    <a16:creationId xmlns:a16="http://schemas.microsoft.com/office/drawing/2014/main" id="{14E55D8E-D8B0-C7C9-7BEE-9FE20FEE2594}"/>
                  </a:ext>
                </a:extLst>
              </p:cNvPr>
              <p:cNvSpPr txBox="1"/>
              <p:nvPr/>
            </p:nvSpPr>
            <p:spPr>
              <a:xfrm>
                <a:off x="8164960" y="5704060"/>
                <a:ext cx="968569" cy="2153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99" dirty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Randomization 1:1</a:t>
                </a:r>
              </a:p>
            </p:txBody>
          </p:sp>
        </p:grpSp>
        <p:grpSp>
          <p:nvGrpSpPr>
            <p:cNvPr id="44" name="Group 47">
              <a:extLst>
                <a:ext uri="{FF2B5EF4-FFF2-40B4-BE49-F238E27FC236}">
                  <a16:creationId xmlns:a16="http://schemas.microsoft.com/office/drawing/2014/main" id="{D28EB6AA-5FA9-46C9-F25C-A4CF97244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56606" y="5646453"/>
              <a:ext cx="1418882" cy="338351"/>
              <a:chOff x="10656606" y="5646453"/>
              <a:chExt cx="1418882" cy="338351"/>
            </a:xfrm>
          </p:grpSpPr>
          <p:sp>
            <p:nvSpPr>
              <p:cNvPr id="56" name="Rounded Rectangle 88">
                <a:extLst>
                  <a:ext uri="{FF2B5EF4-FFF2-40B4-BE49-F238E27FC236}">
                    <a16:creationId xmlns:a16="http://schemas.microsoft.com/office/drawing/2014/main" id="{0AD8265B-0E38-3EEB-C217-632C36D03BA7}"/>
                  </a:ext>
                </a:extLst>
              </p:cNvPr>
              <p:cNvSpPr/>
              <p:nvPr/>
            </p:nvSpPr>
            <p:spPr>
              <a:xfrm>
                <a:off x="10656606" y="5659894"/>
                <a:ext cx="1418882" cy="324520"/>
              </a:xfrm>
              <a:prstGeom prst="roundRect">
                <a:avLst/>
              </a:prstGeom>
              <a:solidFill>
                <a:srgbClr val="82786F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60">
                <a:extLst>
                  <a:ext uri="{FF2B5EF4-FFF2-40B4-BE49-F238E27FC236}">
                    <a16:creationId xmlns:a16="http://schemas.microsoft.com/office/drawing/2014/main" id="{951B8E52-0825-6B33-1014-9D65D6127612}"/>
                  </a:ext>
                </a:extLst>
              </p:cNvPr>
              <p:cNvSpPr txBox="1"/>
              <p:nvPr/>
            </p:nvSpPr>
            <p:spPr>
              <a:xfrm>
                <a:off x="10780891" y="5646453"/>
                <a:ext cx="1210632" cy="3383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99" dirty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Primary End Point</a:t>
                </a:r>
              </a:p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99" dirty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End of Treatment Period</a:t>
                </a:r>
              </a:p>
            </p:txBody>
          </p:sp>
        </p:grpSp>
        <p:sp>
          <p:nvSpPr>
            <p:cNvPr id="45" name="TextBox 48">
              <a:extLst>
                <a:ext uri="{FF2B5EF4-FFF2-40B4-BE49-F238E27FC236}">
                  <a16:creationId xmlns:a16="http://schemas.microsoft.com/office/drawing/2014/main" id="{0DC01824-3908-93B3-71EF-1313647DDACE}"/>
                </a:ext>
              </a:extLst>
            </p:cNvPr>
            <p:cNvSpPr txBox="1"/>
            <p:nvPr/>
          </p:nvSpPr>
          <p:spPr>
            <a:xfrm>
              <a:off x="6736123" y="5318092"/>
              <a:ext cx="838721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Dose Escalation</a:t>
              </a:r>
            </a:p>
          </p:txBody>
        </p:sp>
        <p:grpSp>
          <p:nvGrpSpPr>
            <p:cNvPr id="46" name="Group 49">
              <a:extLst>
                <a:ext uri="{FF2B5EF4-FFF2-40B4-BE49-F238E27FC236}">
                  <a16:creationId xmlns:a16="http://schemas.microsoft.com/office/drawing/2014/main" id="{7F4597EC-5ABD-B9B7-EC0D-40E8E663F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1882" y="5659894"/>
              <a:ext cx="983041" cy="324520"/>
              <a:chOff x="6161882" y="5659894"/>
              <a:chExt cx="983041" cy="324520"/>
            </a:xfrm>
          </p:grpSpPr>
          <p:sp>
            <p:nvSpPr>
              <p:cNvPr id="54" name="Rounded Rectangle 86">
                <a:extLst>
                  <a:ext uri="{FF2B5EF4-FFF2-40B4-BE49-F238E27FC236}">
                    <a16:creationId xmlns:a16="http://schemas.microsoft.com/office/drawing/2014/main" id="{EE630C36-7AD9-8A42-4C47-E36DF85F4C37}"/>
                  </a:ext>
                </a:extLst>
              </p:cNvPr>
              <p:cNvSpPr/>
              <p:nvPr/>
            </p:nvSpPr>
            <p:spPr>
              <a:xfrm>
                <a:off x="6161882" y="5659894"/>
                <a:ext cx="983041" cy="324520"/>
              </a:xfrm>
              <a:prstGeom prst="roundRect">
                <a:avLst/>
              </a:prstGeom>
              <a:solidFill>
                <a:srgbClr val="82786F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8">
                <a:extLst>
                  <a:ext uri="{FF2B5EF4-FFF2-40B4-BE49-F238E27FC236}">
                    <a16:creationId xmlns:a16="http://schemas.microsoft.com/office/drawing/2014/main" id="{A9FD5639-B6B1-CAC9-C297-228321D78E3A}"/>
                  </a:ext>
                </a:extLst>
              </p:cNvPr>
              <p:cNvSpPr txBox="1"/>
              <p:nvPr/>
            </p:nvSpPr>
            <p:spPr>
              <a:xfrm>
                <a:off x="6162546" y="5719422"/>
                <a:ext cx="979790" cy="2153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3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99" dirty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Lead-in Enrollment</a:t>
                </a:r>
              </a:p>
            </p:txBody>
          </p:sp>
        </p:grpSp>
        <p:cxnSp>
          <p:nvCxnSpPr>
            <p:cNvPr id="47" name="Straight Arrow Connector 50">
              <a:extLst>
                <a:ext uri="{FF2B5EF4-FFF2-40B4-BE49-F238E27FC236}">
                  <a16:creationId xmlns:a16="http://schemas.microsoft.com/office/drawing/2014/main" id="{5B6B2791-1AAF-D221-960B-271E5395A5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88128" y="5377620"/>
              <a:ext cx="0" cy="2227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51">
              <a:extLst>
                <a:ext uri="{FF2B5EF4-FFF2-40B4-BE49-F238E27FC236}">
                  <a16:creationId xmlns:a16="http://schemas.microsoft.com/office/drawing/2014/main" id="{F46AD94D-DE42-1C63-27B9-8605FCFEA2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6764" y="5377620"/>
              <a:ext cx="0" cy="2227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52">
              <a:extLst>
                <a:ext uri="{FF2B5EF4-FFF2-40B4-BE49-F238E27FC236}">
                  <a16:creationId xmlns:a16="http://schemas.microsoft.com/office/drawing/2014/main" id="{8ED0663A-99B7-3785-65B8-007D16DA89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8043" y="5377620"/>
              <a:ext cx="0" cy="2227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53">
              <a:extLst>
                <a:ext uri="{FF2B5EF4-FFF2-40B4-BE49-F238E27FC236}">
                  <a16:creationId xmlns:a16="http://schemas.microsoft.com/office/drawing/2014/main" id="{E117B961-8714-94A8-C531-6B2B19600E97}"/>
                </a:ext>
              </a:extLst>
            </p:cNvPr>
            <p:cNvSpPr txBox="1"/>
            <p:nvPr/>
          </p:nvSpPr>
          <p:spPr>
            <a:xfrm>
              <a:off x="9303046" y="2766103"/>
              <a:ext cx="1633840" cy="2153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52-Week Double –Blind Treatment</a:t>
              </a:r>
            </a:p>
          </p:txBody>
        </p:sp>
        <p:sp>
          <p:nvSpPr>
            <p:cNvPr id="51" name="TextBox 54">
              <a:extLst>
                <a:ext uri="{FF2B5EF4-FFF2-40B4-BE49-F238E27FC236}">
                  <a16:creationId xmlns:a16="http://schemas.microsoft.com/office/drawing/2014/main" id="{28B390F3-34AA-7920-2041-A0DACE7785DB}"/>
                </a:ext>
              </a:extLst>
            </p:cNvPr>
            <p:cNvSpPr txBox="1"/>
            <p:nvPr/>
          </p:nvSpPr>
          <p:spPr>
            <a:xfrm>
              <a:off x="6926640" y="2766103"/>
              <a:ext cx="1386968" cy="3383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36-Week Lead-in Open Label</a:t>
              </a:r>
            </a:p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 err="1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Tizepatide</a:t>
              </a: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Treatment</a:t>
              </a:r>
            </a:p>
          </p:txBody>
        </p:sp>
        <p:sp>
          <p:nvSpPr>
            <p:cNvPr id="52" name="TextBox 55">
              <a:extLst>
                <a:ext uri="{FF2B5EF4-FFF2-40B4-BE49-F238E27FC236}">
                  <a16:creationId xmlns:a16="http://schemas.microsoft.com/office/drawing/2014/main" id="{0D1380F2-610C-9C08-099F-62405571764A}"/>
                </a:ext>
              </a:extLst>
            </p:cNvPr>
            <p:cNvSpPr txBox="1"/>
            <p:nvPr/>
          </p:nvSpPr>
          <p:spPr>
            <a:xfrm>
              <a:off x="11395053" y="2766103"/>
              <a:ext cx="790630" cy="3383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4-Week Safety</a:t>
              </a:r>
            </a:p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Follow-up</a:t>
              </a:r>
            </a:p>
          </p:txBody>
        </p:sp>
        <p:sp>
          <p:nvSpPr>
            <p:cNvPr id="53" name="TextBox 56">
              <a:extLst>
                <a:ext uri="{FF2B5EF4-FFF2-40B4-BE49-F238E27FC236}">
                  <a16:creationId xmlns:a16="http://schemas.microsoft.com/office/drawing/2014/main" id="{AA55D733-FFC9-A699-37F0-CF354B206597}"/>
                </a:ext>
              </a:extLst>
            </p:cNvPr>
            <p:cNvSpPr txBox="1"/>
            <p:nvPr/>
          </p:nvSpPr>
          <p:spPr>
            <a:xfrm>
              <a:off x="6017795" y="2766103"/>
              <a:ext cx="593452" cy="3383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2-Week </a:t>
              </a:r>
            </a:p>
            <a:p>
              <a:pPr defTabSz="9143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99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Screening</a:t>
              </a:r>
            </a:p>
          </p:txBody>
        </p:sp>
      </p:grpSp>
      <p:sp>
        <p:nvSpPr>
          <p:cNvPr id="81" name="CasellaDiTesto 80"/>
          <p:cNvSpPr txBox="1"/>
          <p:nvPr/>
        </p:nvSpPr>
        <p:spPr>
          <a:xfrm>
            <a:off x="261326" y="167679"/>
            <a:ext cx="11703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SURMOUNT-4</a:t>
            </a:r>
            <a:endParaRPr lang="it-IT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 Box 6">
            <a:extLst>
              <a:ext uri="{FF2B5EF4-FFF2-40B4-BE49-F238E27FC236}">
                <a16:creationId xmlns:a16="http://schemas.microsoft.com/office/drawing/2014/main" id="{37A4B1F5-7EB5-91F6-C9ED-4FAC6F50E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123" y="5159066"/>
            <a:ext cx="4605918" cy="424578"/>
          </a:xfrm>
          <a:prstGeom prst="rect">
            <a:avLst/>
          </a:prstGeom>
          <a:noFill/>
          <a:ln>
            <a:noFill/>
          </a:ln>
        </p:spPr>
        <p:txBody>
          <a:bodyPr lIns="89997" tIns="190794" rIns="89997" bIns="4679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38">
              <a:spcBef>
                <a:spcPct val="0"/>
              </a:spcBef>
              <a:buNone/>
              <a:defRPr/>
            </a:pPr>
            <a:r>
              <a:rPr lang="da-DK" altLang="it-IT" sz="12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Aronne LJ et al. JAMA 2024</a:t>
            </a:r>
          </a:p>
        </p:txBody>
      </p:sp>
    </p:spTree>
    <p:extLst>
      <p:ext uri="{BB962C8B-B14F-4D97-AF65-F5344CB8AC3E}">
        <p14:creationId xmlns:p14="http://schemas.microsoft.com/office/powerpoint/2010/main" val="1850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7A27063D-AC6C-BD48-FF36-F3AE76FEE5BC}"/>
              </a:ext>
            </a:extLst>
          </p:cNvPr>
          <p:cNvSpPr txBox="1">
            <a:spLocks/>
          </p:cNvSpPr>
          <p:nvPr/>
        </p:nvSpPr>
        <p:spPr>
          <a:xfrm>
            <a:off x="658752" y="0"/>
            <a:ext cx="10922497" cy="9830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280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32E1D59-A2D2-CF53-23B1-C792462EB9EB}"/>
              </a:ext>
            </a:extLst>
          </p:cNvPr>
          <p:cNvSpPr txBox="1"/>
          <p:nvPr/>
        </p:nvSpPr>
        <p:spPr>
          <a:xfrm>
            <a:off x="3575129" y="1251796"/>
            <a:ext cx="493230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+mn-ea"/>
              </a:rPr>
              <a:t>Percent Change in Body Weight</a:t>
            </a:r>
            <a:endParaRPr lang="en-IN" sz="16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528FE3-8404-C444-8166-F18AE8D88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855" y="1499118"/>
            <a:ext cx="184725" cy="36932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7" tIns="45718" rIns="91437" bIns="45718" anchor="ctr">
            <a:spAutoFit/>
          </a:bodyPr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8D7B8A6-8563-A457-ED08-89D4680B64CF}"/>
              </a:ext>
            </a:extLst>
          </p:cNvPr>
          <p:cNvSpPr/>
          <p:nvPr/>
        </p:nvSpPr>
        <p:spPr>
          <a:xfrm>
            <a:off x="215" y="72548"/>
            <a:ext cx="12191573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SURMOUNT-4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Change in Body Weight from Week 0 to Week 36 </a:t>
            </a:r>
            <a:r>
              <a:rPr lang="en-US" sz="1100" b="1" dirty="0">
                <a:solidFill>
                  <a:srgbClr val="D42D27"/>
                </a:solidFill>
                <a:ea typeface="+mj-ea"/>
                <a:cs typeface="Arial" panose="020B0604020202020204" pitchFamily="34" charset="0"/>
              </a:rPr>
              <a:t/>
            </a:r>
            <a:br>
              <a:rPr lang="en-US" sz="1100" b="1" dirty="0">
                <a:solidFill>
                  <a:srgbClr val="D42D27"/>
                </a:solidFill>
                <a:ea typeface="+mj-ea"/>
                <a:cs typeface="Arial" panose="020B0604020202020204" pitchFamily="34" charset="0"/>
              </a:rPr>
            </a:br>
            <a:endParaRPr lang="en-US" sz="1100" b="1" dirty="0">
              <a:solidFill>
                <a:srgbClr val="D42D27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4" descr="Effect of Tirzepatide vs Placebo on Body Weight and Waist Circumference">
            <a:extLst>
              <a:ext uri="{FF2B5EF4-FFF2-40B4-BE49-F238E27FC236}">
                <a16:creationId xmlns:a16="http://schemas.microsoft.com/office/drawing/2014/main" id="{09E6B4F3-BA4D-F85B-F48A-D23878EE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" b="50156"/>
          <a:stretch>
            <a:fillRect/>
          </a:stretch>
        </p:blipFill>
        <p:spPr bwMode="auto">
          <a:xfrm>
            <a:off x="2165230" y="1775939"/>
            <a:ext cx="7572989" cy="434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7FDAE00-F916-ED85-DF94-8A546E586299}"/>
              </a:ext>
            </a:extLst>
          </p:cNvPr>
          <p:cNvSpPr/>
          <p:nvPr/>
        </p:nvSpPr>
        <p:spPr>
          <a:xfrm>
            <a:off x="5738894" y="2006331"/>
            <a:ext cx="4143215" cy="2735904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166528-0E8D-04CD-EAB6-8330B2F64A37}"/>
              </a:ext>
            </a:extLst>
          </p:cNvPr>
          <p:cNvSpPr txBox="1"/>
          <p:nvPr/>
        </p:nvSpPr>
        <p:spPr>
          <a:xfrm>
            <a:off x="4853890" y="3980021"/>
            <a:ext cx="9156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latin typeface="+mn-lt"/>
                <a:ea typeface="+mn-ea"/>
              </a:rPr>
              <a:t>-20.9%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1E8B0DC-A811-620E-BC1B-5F624A7D0A5B}"/>
              </a:ext>
            </a:extLst>
          </p:cNvPr>
          <p:cNvSpPr/>
          <p:nvPr/>
        </p:nvSpPr>
        <p:spPr>
          <a:xfrm>
            <a:off x="9164054" y="1775939"/>
            <a:ext cx="984925" cy="370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98CBF6B-89B5-1D60-B156-93A63E726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557" y="5022213"/>
            <a:ext cx="4605918" cy="424578"/>
          </a:xfrm>
          <a:prstGeom prst="rect">
            <a:avLst/>
          </a:prstGeom>
          <a:noFill/>
          <a:ln>
            <a:noFill/>
          </a:ln>
        </p:spPr>
        <p:txBody>
          <a:bodyPr lIns="89997" tIns="190794" rIns="89997" bIns="4679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38">
              <a:spcBef>
                <a:spcPct val="0"/>
              </a:spcBef>
              <a:buNone/>
              <a:defRPr/>
            </a:pPr>
            <a:r>
              <a:rPr lang="da-DK" altLang="it-IT" sz="12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Aronne LJ et al. JAMA 2024</a:t>
            </a:r>
          </a:p>
        </p:txBody>
      </p:sp>
    </p:spTree>
    <p:extLst>
      <p:ext uri="{BB962C8B-B14F-4D97-AF65-F5344CB8AC3E}">
        <p14:creationId xmlns:p14="http://schemas.microsoft.com/office/powerpoint/2010/main" val="5929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99234FC6-3EE2-1945-06A7-6AB14EB8470F}"/>
              </a:ext>
            </a:extLst>
          </p:cNvPr>
          <p:cNvSpPr txBox="1">
            <a:spLocks/>
          </p:cNvSpPr>
          <p:nvPr/>
        </p:nvSpPr>
        <p:spPr>
          <a:xfrm>
            <a:off x="952050" y="-163902"/>
            <a:ext cx="10922497" cy="9830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280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3C4761D-2EC4-1D1C-9DDC-A2859757725B}"/>
              </a:ext>
            </a:extLst>
          </p:cNvPr>
          <p:cNvSpPr txBox="1"/>
          <p:nvPr/>
        </p:nvSpPr>
        <p:spPr>
          <a:xfrm>
            <a:off x="3868427" y="1174292"/>
            <a:ext cx="493230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 Change in Body Weight</a:t>
            </a:r>
            <a:endParaRPr lang="en-IN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4BAA65-F88F-E093-0C1F-38D4AD9A7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153" y="1421613"/>
            <a:ext cx="184725" cy="36932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7" tIns="45718" rIns="91437" bIns="45718" anchor="ctr">
            <a:spAutoFit/>
          </a:bodyPr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AFF10C-10BE-32D6-4421-08D7DD25CFC8}"/>
              </a:ext>
            </a:extLst>
          </p:cNvPr>
          <p:cNvSpPr/>
          <p:nvPr/>
        </p:nvSpPr>
        <p:spPr>
          <a:xfrm>
            <a:off x="168716" y="36264"/>
            <a:ext cx="12191573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SURMOUNT-4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in Body Weight from Week 0 to Week 88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Effect of Tirzepatide vs Placebo on Body Weight and Waist Circumference">
            <a:extLst>
              <a:ext uri="{FF2B5EF4-FFF2-40B4-BE49-F238E27FC236}">
                <a16:creationId xmlns:a16="http://schemas.microsoft.com/office/drawing/2014/main" id="{F54E6271-0632-AE77-E822-B9BB5DFA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" b="50156"/>
          <a:stretch>
            <a:fillRect/>
          </a:stretch>
        </p:blipFill>
        <p:spPr bwMode="auto">
          <a:xfrm>
            <a:off x="2428477" y="1700354"/>
            <a:ext cx="7672052" cy="440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5A4472-A35C-7C67-0978-B1F66E6D892C}"/>
              </a:ext>
            </a:extLst>
          </p:cNvPr>
          <p:cNvSpPr txBox="1"/>
          <p:nvPr/>
        </p:nvSpPr>
        <p:spPr>
          <a:xfrm>
            <a:off x="5147188" y="3902515"/>
            <a:ext cx="9156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latin typeface="+mn-lt"/>
                <a:ea typeface="+mn-ea"/>
              </a:rPr>
              <a:t>-20.9%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0AB408-43BB-E9A4-1951-B2CDCA6C10D6}"/>
              </a:ext>
            </a:extLst>
          </p:cNvPr>
          <p:cNvSpPr/>
          <p:nvPr/>
        </p:nvSpPr>
        <p:spPr>
          <a:xfrm>
            <a:off x="9437342" y="1790590"/>
            <a:ext cx="781447" cy="3361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38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9F82CDB-B1A4-88E9-B8E5-73EBB844A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087" y="4697037"/>
            <a:ext cx="4605918" cy="424578"/>
          </a:xfrm>
          <a:prstGeom prst="rect">
            <a:avLst/>
          </a:prstGeom>
          <a:noFill/>
          <a:ln>
            <a:noFill/>
          </a:ln>
        </p:spPr>
        <p:txBody>
          <a:bodyPr lIns="89997" tIns="190794" rIns="89997" bIns="4679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38">
              <a:spcBef>
                <a:spcPct val="0"/>
              </a:spcBef>
              <a:buNone/>
              <a:defRPr/>
            </a:pPr>
            <a:r>
              <a:rPr lang="da-DK" altLang="it-IT" sz="12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Aronne LJ et al. JAMA 2024</a:t>
            </a:r>
          </a:p>
        </p:txBody>
      </p:sp>
    </p:spTree>
    <p:extLst>
      <p:ext uri="{BB962C8B-B14F-4D97-AF65-F5344CB8AC3E}">
        <p14:creationId xmlns:p14="http://schemas.microsoft.com/office/powerpoint/2010/main" val="40471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B9DAB067-9695-4C01-A64F-07AF03F03775}"/>
              </a:ext>
            </a:extLst>
          </p:cNvPr>
          <p:cNvSpPr txBox="1">
            <a:spLocks noChangeArrowheads="1"/>
          </p:cNvSpPr>
          <p:nvPr/>
        </p:nvSpPr>
        <p:spPr>
          <a:xfrm>
            <a:off x="1763714" y="620714"/>
            <a:ext cx="8662987" cy="15128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t-IT" sz="2400" b="1" kern="0" dirty="0">
                <a:solidFill>
                  <a:schemeClr val="accent3"/>
                </a:solidFill>
                <a:latin typeface="Calibri" pitchFamily="34" charset="0"/>
                <a:ea typeface="+mj-ea"/>
                <a:cs typeface="+mj-cs"/>
              </a:rPr>
              <a:t>Ai sensi dell’art. 76 del Regolamento applicativo dell’Accordo Stato-Regioni 02.02.2017, dichiaro che negli ultimi due anni ho avuto i seguenti rapporti anche di finanziamento con i seguenti soggetti portatori di interessi commerciali in campo sanitario:</a:t>
            </a:r>
          </a:p>
          <a:p>
            <a:pPr algn="ctr" eaLnBrk="1" hangingPunct="1">
              <a:defRPr/>
            </a:pPr>
            <a:endParaRPr lang="it-IT" sz="2800" kern="0" dirty="0">
              <a:solidFill>
                <a:schemeClr val="accent3"/>
              </a:solidFill>
              <a:latin typeface="Calibri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it-IT" sz="3600" kern="0" dirty="0">
              <a:solidFill>
                <a:schemeClr val="accent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85C5DB1-EDDC-43BF-81FD-605D77240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31" y="2565820"/>
            <a:ext cx="11262945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Membro</a:t>
            </a:r>
            <a:r>
              <a:rPr lang="en-GB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di Advisory Board: 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chemeClr val="accent3"/>
                </a:solidFill>
                <a:latin typeface="Calibri" panose="020F0502020204030204" pitchFamily="34" charset="0"/>
              </a:rPr>
              <a:t>Novo Nordisk, </a:t>
            </a:r>
            <a:r>
              <a:rPr lang="en-GB" altLang="en-US" sz="2800" b="1" dirty="0" err="1">
                <a:solidFill>
                  <a:schemeClr val="accent3"/>
                </a:solidFill>
                <a:latin typeface="Calibri" panose="020F0502020204030204" pitchFamily="34" charset="0"/>
              </a:rPr>
              <a:t>Sciterion</a:t>
            </a:r>
            <a:r>
              <a:rPr lang="en-GB" altLang="en-US" sz="2800" b="1" dirty="0">
                <a:solidFill>
                  <a:schemeClr val="accent3"/>
                </a:solidFill>
                <a:latin typeface="Calibri" panose="020F0502020204030204" pitchFamily="34" charset="0"/>
              </a:rPr>
              <a:t>, Boehringer Ingelheim, Pfizer, Lilly </a:t>
            </a:r>
            <a:r>
              <a:rPr lang="en-GB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Italia, Lilly Corporate </a:t>
            </a:r>
            <a:endParaRPr lang="en-GB" altLang="en-US" sz="2800" b="1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GB" altLang="en-US" sz="2800" b="1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Speaker fee: 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chemeClr val="accent3"/>
                </a:solidFill>
                <a:latin typeface="Calibri" panose="020F0502020204030204" pitchFamily="34" charset="0"/>
              </a:rPr>
              <a:t>Lilly </a:t>
            </a:r>
            <a:r>
              <a:rPr lang="en-GB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Italia, Novo </a:t>
            </a:r>
            <a:r>
              <a:rPr lang="en-GB" altLang="en-US" sz="2800" b="1" dirty="0">
                <a:solidFill>
                  <a:schemeClr val="accent3"/>
                </a:solidFill>
                <a:latin typeface="Calibri" panose="020F0502020204030204" pitchFamily="34" charset="0"/>
              </a:rPr>
              <a:t>Nordisk, Astra-Zeneca, Bruno Farmaceutici, Rhythm Pharma</a:t>
            </a:r>
            <a:r>
              <a:rPr lang="en-GB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, Merck</a:t>
            </a:r>
            <a:r>
              <a:rPr lang="en-GB" altLang="en-US" sz="2800" b="1" dirty="0">
                <a:solidFill>
                  <a:schemeClr val="accent3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IQVIA </a:t>
            </a:r>
            <a:endParaRPr lang="en-GB" altLang="en-US" sz="2800" b="1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GB" altLang="en-US" sz="2800" b="1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GB" altLang="en-US" sz="28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2B3F-461D-2682-F13B-7113E3C2CF69}"/>
              </a:ext>
            </a:extLst>
          </p:cNvPr>
          <p:cNvSpPr txBox="1">
            <a:spLocks/>
          </p:cNvSpPr>
          <p:nvPr/>
        </p:nvSpPr>
        <p:spPr bwMode="gray">
          <a:xfrm>
            <a:off x="334434" y="356961"/>
            <a:ext cx="11523133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816388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D52B1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1088490"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WEIGHT LOSS WITH TIRZEPATIDE IN SURMOUNT STUDIES</a:t>
            </a:r>
            <a:endParaRPr lang="de-DE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6DCF54F1-F184-074D-D035-9939C4274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44681"/>
              </p:ext>
            </p:extLst>
          </p:nvPr>
        </p:nvGraphicFramePr>
        <p:xfrm>
          <a:off x="993312" y="1611332"/>
          <a:ext cx="10760538" cy="1699333"/>
        </p:xfrm>
        <a:graphic>
          <a:graphicData uri="http://schemas.openxmlformats.org/drawingml/2006/table">
            <a:tbl>
              <a:tblPr firstRow="1" bandRow="1"/>
              <a:tblGrid>
                <a:gridCol w="2969088">
                  <a:extLst>
                    <a:ext uri="{9D8B030D-6E8A-4147-A177-3AD203B41FA5}">
                      <a16:colId xmlns:a16="http://schemas.microsoft.com/office/drawing/2014/main" val="3570404481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741169096"/>
                    </a:ext>
                  </a:extLst>
                </a:gridCol>
                <a:gridCol w="975783">
                  <a:extLst>
                    <a:ext uri="{9D8B030D-6E8A-4147-A177-3AD203B41FA5}">
                      <a16:colId xmlns:a16="http://schemas.microsoft.com/office/drawing/2014/main" val="3856325137"/>
                    </a:ext>
                  </a:extLst>
                </a:gridCol>
                <a:gridCol w="1634067">
                  <a:extLst>
                    <a:ext uri="{9D8B030D-6E8A-4147-A177-3AD203B41FA5}">
                      <a16:colId xmlns:a16="http://schemas.microsoft.com/office/drawing/2014/main" val="3431791020"/>
                    </a:ext>
                  </a:extLst>
                </a:gridCol>
                <a:gridCol w="986811">
                  <a:extLst>
                    <a:ext uri="{9D8B030D-6E8A-4147-A177-3AD203B41FA5}">
                      <a16:colId xmlns:a16="http://schemas.microsoft.com/office/drawing/2014/main" val="2288600324"/>
                    </a:ext>
                  </a:extLst>
                </a:gridCol>
                <a:gridCol w="1546839">
                  <a:extLst>
                    <a:ext uri="{9D8B030D-6E8A-4147-A177-3AD203B41FA5}">
                      <a16:colId xmlns:a16="http://schemas.microsoft.com/office/drawing/2014/main" val="1535703194"/>
                    </a:ext>
                  </a:extLst>
                </a:gridCol>
              </a:tblGrid>
              <a:tr h="364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CA" sz="1100" dirty="0">
                          <a:latin typeface="+mn-lt"/>
                        </a:rPr>
                        <a:t>SURMOUNT-1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CA" sz="1100" dirty="0">
                          <a:latin typeface="+mn-lt"/>
                        </a:rPr>
                        <a:t>SURMOUNT-2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SURMOUNT-3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CA" sz="1100" dirty="0">
                          <a:latin typeface="+mn-lt"/>
                        </a:rPr>
                        <a:t>SURMOUNT-4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684853"/>
                  </a:ext>
                </a:extLst>
              </a:tr>
              <a:tr h="514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3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Weight in T2D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Weight after</a:t>
                      </a:r>
                      <a:r>
                        <a:rPr lang="de-DE" sz="1050" dirty="0">
                          <a:solidFill>
                            <a:srgbClr val="000000"/>
                          </a:solidFill>
                          <a:latin typeface="+mn-lt"/>
                        </a:rPr>
                        <a:t> Instensive Lifestyle </a:t>
                      </a:r>
                    </a:p>
                    <a:p>
                      <a:pPr algn="ctr"/>
                      <a:r>
                        <a:rPr lang="de-DE" sz="1050" dirty="0">
                          <a:solidFill>
                            <a:srgbClr val="000000"/>
                          </a:solidFill>
                          <a:latin typeface="+mn-lt"/>
                        </a:rPr>
                        <a:t>Intervention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(ILI) </a:t>
                      </a:r>
                      <a:endParaRPr lang="it-IT" sz="105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Weight management after initial </a:t>
                      </a:r>
                    </a:p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weight loss with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tirzepatide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it-IT" sz="105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695919"/>
                  </a:ext>
                </a:extLst>
              </a:tr>
              <a:tr h="352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105,3 kg</a:t>
                      </a:r>
                      <a:endParaRPr lang="en-US" sz="105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100,8 kg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109,5 kg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101,9 kg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107,3 kg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85,2 kg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90517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 after 72 weeks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  after 72 weeks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weeks</a:t>
                      </a: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 of ILI Lead-In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after 72 weeks</a:t>
                      </a:r>
                    </a:p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(including admission)</a:t>
                      </a:r>
                    </a:p>
                  </a:txBody>
                  <a:tcPr marL="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36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weeks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Apis For Office" panose="020B05040101010101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 88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weeks</a:t>
                      </a: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rial" panose="020B0604020202020204" pitchFamily="34" charset="0"/>
                        </a:rPr>
                        <a:t>(including admission)</a:t>
                      </a:r>
                    </a:p>
                  </a:txBody>
                  <a:tcPr marL="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75553"/>
                  </a:ext>
                </a:extLst>
              </a:tr>
            </a:tbl>
          </a:graphicData>
        </a:graphic>
      </p:graphicFrame>
      <p:graphicFrame>
        <p:nvGraphicFramePr>
          <p:cNvPr id="5" name="Diagramm 3">
            <a:extLst>
              <a:ext uri="{FF2B5EF4-FFF2-40B4-BE49-F238E27FC236}">
                <a16:creationId xmlns:a16="http://schemas.microsoft.com/office/drawing/2014/main" id="{0EDC6B4A-4F60-2ADA-73F2-BE001586C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674321"/>
              </p:ext>
            </p:extLst>
          </p:nvPr>
        </p:nvGraphicFramePr>
        <p:xfrm>
          <a:off x="800461" y="3378765"/>
          <a:ext cx="10840677" cy="216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: Top Corners Rounded 38">
            <a:extLst>
              <a:ext uri="{FF2B5EF4-FFF2-40B4-BE49-F238E27FC236}">
                <a16:creationId xmlns:a16="http://schemas.microsoft.com/office/drawing/2014/main" id="{29010C3D-388D-D5AD-129F-235CA21E9F71}"/>
              </a:ext>
            </a:extLst>
          </p:cNvPr>
          <p:cNvSpPr/>
          <p:nvPr/>
        </p:nvSpPr>
        <p:spPr>
          <a:xfrm rot="16200000">
            <a:off x="373830" y="2290717"/>
            <a:ext cx="427909" cy="789512"/>
          </a:xfrm>
          <a:prstGeom prst="roundRect">
            <a:avLst>
              <a:gd name="adj" fmla="val 33579"/>
            </a:avLst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vert="vert" tIns="0" bIns="6096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pis For Office" panose="020B0504010101010104" pitchFamily="34" charset="0"/>
                <a:cs typeface="Apis For Office" panose="020B0504010101010104" pitchFamily="34" charset="0"/>
              </a:rPr>
              <a:t>Starting Weight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F801F0-2183-0883-585B-FE729B0BB84B}"/>
              </a:ext>
            </a:extLst>
          </p:cNvPr>
          <p:cNvCxnSpPr>
            <a:cxnSpLocks/>
          </p:cNvCxnSpPr>
          <p:nvPr/>
        </p:nvCxnSpPr>
        <p:spPr>
          <a:xfrm flipV="1">
            <a:off x="3960937" y="1968500"/>
            <a:ext cx="0" cy="3487307"/>
          </a:xfrm>
          <a:prstGeom prst="line">
            <a:avLst/>
          </a:prstGeom>
          <a:noFill/>
          <a:ln w="12700" cap="flat" cmpd="sng" algn="ctr">
            <a:solidFill>
              <a:srgbClr val="A59D95"/>
            </a:solidFill>
            <a:prstDash val="sysDot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B42D91-8F99-60DF-AD19-F891295327BC}"/>
              </a:ext>
            </a:extLst>
          </p:cNvPr>
          <p:cNvCxnSpPr>
            <a:cxnSpLocks/>
          </p:cNvCxnSpPr>
          <p:nvPr/>
        </p:nvCxnSpPr>
        <p:spPr>
          <a:xfrm flipV="1">
            <a:off x="6612192" y="1968500"/>
            <a:ext cx="0" cy="3487307"/>
          </a:xfrm>
          <a:prstGeom prst="line">
            <a:avLst/>
          </a:prstGeom>
          <a:noFill/>
          <a:ln w="12700" cap="flat" cmpd="sng" algn="ctr">
            <a:solidFill>
              <a:srgbClr val="A59D95"/>
            </a:solidFill>
            <a:prstDash val="sysDot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C443EE-AC5C-1CA4-8E47-4E33D4B72145}"/>
              </a:ext>
            </a:extLst>
          </p:cNvPr>
          <p:cNvSpPr txBox="1"/>
          <p:nvPr/>
        </p:nvSpPr>
        <p:spPr>
          <a:xfrm rot="16200000">
            <a:off x="-205512" y="4359460"/>
            <a:ext cx="145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000000"/>
                </a:solidFill>
                <a:latin typeface="Arial"/>
              </a:rPr>
              <a:t>Change in body </a:t>
            </a:r>
          </a:p>
          <a:p>
            <a:pPr algn="ctr">
              <a:defRPr/>
            </a:pPr>
            <a:r>
              <a:rPr lang="de-DE" sz="900" dirty="0">
                <a:solidFill>
                  <a:srgbClr val="000000"/>
                </a:solidFill>
                <a:latin typeface="Arial"/>
              </a:rPr>
              <a:t>weight (%)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E81B55-1B5A-B3D1-0157-68EF9D4B3AED}"/>
              </a:ext>
            </a:extLst>
          </p:cNvPr>
          <p:cNvCxnSpPr>
            <a:cxnSpLocks/>
          </p:cNvCxnSpPr>
          <p:nvPr/>
        </p:nvCxnSpPr>
        <p:spPr>
          <a:xfrm flipV="1">
            <a:off x="7583742" y="2827807"/>
            <a:ext cx="0" cy="770518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dash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95931A-A584-C87D-A0A1-D2CB3338D5FC}"/>
              </a:ext>
            </a:extLst>
          </p:cNvPr>
          <p:cNvCxnSpPr>
            <a:cxnSpLocks/>
          </p:cNvCxnSpPr>
          <p:nvPr/>
        </p:nvCxnSpPr>
        <p:spPr>
          <a:xfrm flipV="1">
            <a:off x="10184490" y="2827807"/>
            <a:ext cx="0" cy="770518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dash"/>
          </a:ln>
          <a:effectLst/>
        </p:spPr>
      </p:cxnSp>
      <p:sp>
        <p:nvSpPr>
          <p:cNvPr id="12" name="Textfeld 9">
            <a:extLst>
              <a:ext uri="{FF2B5EF4-FFF2-40B4-BE49-F238E27FC236}">
                <a16:creationId xmlns:a16="http://schemas.microsoft.com/office/drawing/2014/main" id="{C61AC230-8B08-5188-39B8-AE1E7E04882D}"/>
              </a:ext>
            </a:extLst>
          </p:cNvPr>
          <p:cNvSpPr txBox="1"/>
          <p:nvPr/>
        </p:nvSpPr>
        <p:spPr bwMode="gray">
          <a:xfrm>
            <a:off x="334434" y="940574"/>
            <a:ext cx="1145328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000000"/>
                </a:solidFill>
              </a:rPr>
              <a:t>Summary: SURMOUNT 1-4</a:t>
            </a:r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588FFF66-C8E9-E432-D87D-5DE6470DB40B}"/>
              </a:ext>
            </a:extLst>
          </p:cNvPr>
          <p:cNvCxnSpPr>
            <a:cxnSpLocks/>
          </p:cNvCxnSpPr>
          <p:nvPr/>
        </p:nvCxnSpPr>
        <p:spPr>
          <a:xfrm flipV="1">
            <a:off x="9220984" y="1968500"/>
            <a:ext cx="0" cy="3487307"/>
          </a:xfrm>
          <a:prstGeom prst="line">
            <a:avLst/>
          </a:prstGeom>
          <a:noFill/>
          <a:ln w="12700" cap="flat" cmpd="sng" algn="ctr">
            <a:solidFill>
              <a:srgbClr val="A59D95"/>
            </a:solidFill>
            <a:prstDash val="sysDot"/>
          </a:ln>
          <a:effectLst/>
        </p:spPr>
      </p:cxnSp>
      <p:sp>
        <p:nvSpPr>
          <p:cNvPr id="14" name="Text Box 6">
            <a:extLst>
              <a:ext uri="{FF2B5EF4-FFF2-40B4-BE49-F238E27FC236}">
                <a16:creationId xmlns:a16="http://schemas.microsoft.com/office/drawing/2014/main" id="{698CBF6B-89B5-1D60-B156-93A63E726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797" y="5646079"/>
            <a:ext cx="4605918" cy="424578"/>
          </a:xfrm>
          <a:prstGeom prst="rect">
            <a:avLst/>
          </a:prstGeom>
          <a:noFill/>
          <a:ln>
            <a:noFill/>
          </a:ln>
        </p:spPr>
        <p:txBody>
          <a:bodyPr lIns="89997" tIns="190794" rIns="89997" bIns="4679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338">
              <a:spcBef>
                <a:spcPct val="0"/>
              </a:spcBef>
              <a:buNone/>
              <a:defRPr/>
            </a:pPr>
            <a:r>
              <a:rPr lang="da-DK" altLang="it-IT" sz="12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Aronne LJ et al. JAMA 2024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89E5C24-3B39-983D-A48F-6AB5AF37C491}"/>
              </a:ext>
            </a:extLst>
          </p:cNvPr>
          <p:cNvSpPr txBox="1">
            <a:spLocks/>
          </p:cNvSpPr>
          <p:nvPr/>
        </p:nvSpPr>
        <p:spPr>
          <a:xfrm>
            <a:off x="6498108" y="5667530"/>
            <a:ext cx="2722876" cy="433905"/>
          </a:xfrm>
          <a:prstGeom prst="rect">
            <a:avLst/>
          </a:prstGeom>
        </p:spPr>
        <p:txBody>
          <a:bodyPr anchor="b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733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4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Wadden TA, et al. Nat Med. 2023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029028" y="5793658"/>
            <a:ext cx="2040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Garvey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WT et al. Lancet 2023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6531D2E0-1253-2871-A79E-EAA8EECA5557}"/>
              </a:ext>
            </a:extLst>
          </p:cNvPr>
          <p:cNvSpPr txBox="1"/>
          <p:nvPr/>
        </p:nvSpPr>
        <p:spPr>
          <a:xfrm>
            <a:off x="524284" y="5809046"/>
            <a:ext cx="3571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Jastreboff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A. M. et al. N Engl J Med 2022</a:t>
            </a: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Risultati immagini per marco mezzullo"/>
          <p:cNvSpPr>
            <a:spLocks noChangeAspect="1" noChangeArrowheads="1"/>
          </p:cNvSpPr>
          <p:nvPr/>
        </p:nvSpPr>
        <p:spPr bwMode="auto">
          <a:xfrm>
            <a:off x="1679575" y="-146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 sz="2000">
              <a:latin typeface="Calibri" pitchFamily="34" charset="0"/>
            </a:endParaRPr>
          </a:p>
        </p:txBody>
      </p:sp>
      <p:sp>
        <p:nvSpPr>
          <p:cNvPr id="3" name="AutoShape 7" descr="Risultati immagini per marco mezzullo"/>
          <p:cNvSpPr>
            <a:spLocks noChangeAspect="1" noChangeArrowheads="1"/>
          </p:cNvSpPr>
          <p:nvPr/>
        </p:nvSpPr>
        <p:spPr bwMode="auto">
          <a:xfrm>
            <a:off x="1679575" y="-146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 sz="2000">
              <a:latin typeface="Calibri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85AEAF-7C6D-497B-89CB-4D5401C6DB34}"/>
              </a:ext>
            </a:extLst>
          </p:cNvPr>
          <p:cNvSpPr txBox="1"/>
          <p:nvPr/>
        </p:nvSpPr>
        <p:spPr>
          <a:xfrm>
            <a:off x="324928" y="101712"/>
            <a:ext cx="1154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 EFFECTS </a:t>
            </a:r>
            <a:r>
              <a:rPr lang="it-IT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SURMOUNT -1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49" y="817643"/>
            <a:ext cx="6343099" cy="5292397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2281375" y="3684269"/>
            <a:ext cx="469900" cy="4571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ccia a destra 6"/>
          <p:cNvSpPr/>
          <p:nvPr/>
        </p:nvSpPr>
        <p:spPr>
          <a:xfrm>
            <a:off x="2271850" y="3885122"/>
            <a:ext cx="469900" cy="4571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ccia a destra 7"/>
          <p:cNvSpPr/>
          <p:nvPr/>
        </p:nvSpPr>
        <p:spPr>
          <a:xfrm>
            <a:off x="2271850" y="4172890"/>
            <a:ext cx="469900" cy="4571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6531D2E0-1253-2871-A79E-EAA8EECA5557}"/>
              </a:ext>
            </a:extLst>
          </p:cNvPr>
          <p:cNvSpPr txBox="1"/>
          <p:nvPr/>
        </p:nvSpPr>
        <p:spPr>
          <a:xfrm>
            <a:off x="96338" y="5752741"/>
            <a:ext cx="302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Jastreboff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A. M. et al. N Engl J Med 2022</a:t>
            </a: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B0D74F-1B75-A900-35CF-DDF9E0D858A8}"/>
              </a:ext>
            </a:extLst>
          </p:cNvPr>
          <p:cNvSpPr txBox="1"/>
          <p:nvPr/>
        </p:nvSpPr>
        <p:spPr>
          <a:xfrm>
            <a:off x="554791" y="292968"/>
            <a:ext cx="10533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SURMOUNT- </a:t>
            </a:r>
            <a:r>
              <a:rPr lang="it-IT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</a:t>
            </a:r>
            <a:endParaRPr lang="it-IT" sz="4400" b="1" noProof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own Arrow 22">
            <a:extLst>
              <a:ext uri="{FF2B5EF4-FFF2-40B4-BE49-F238E27FC236}">
                <a16:creationId xmlns:a16="http://schemas.microsoft.com/office/drawing/2014/main" id="{1074B446-AD52-EDC8-70E1-35BD5EE913B9}"/>
              </a:ext>
            </a:extLst>
          </p:cNvPr>
          <p:cNvSpPr/>
          <p:nvPr/>
        </p:nvSpPr>
        <p:spPr>
          <a:xfrm>
            <a:off x="943512" y="1485286"/>
            <a:ext cx="315368" cy="63668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Aft>
                <a:spcPct val="0"/>
              </a:spcAft>
              <a:buClrTx/>
              <a:defRPr/>
            </a:pPr>
            <a:endParaRPr lang="it-IT" sz="2400" dirty="0">
              <a:solidFill>
                <a:srgbClr val="FA4242"/>
              </a:solidFill>
              <a:latin typeface="Mark Pro Light" panose="020B0504020201010104" pitchFamily="34" charset="77"/>
            </a:endParaRPr>
          </a:p>
        </p:txBody>
      </p:sp>
      <p:sp>
        <p:nvSpPr>
          <p:cNvPr id="4" name="Down Arrow 54">
            <a:extLst>
              <a:ext uri="{FF2B5EF4-FFF2-40B4-BE49-F238E27FC236}">
                <a16:creationId xmlns:a16="http://schemas.microsoft.com/office/drawing/2014/main" id="{42121FE2-F6AA-196F-562F-A53AA8862A86}"/>
              </a:ext>
            </a:extLst>
          </p:cNvPr>
          <p:cNvSpPr/>
          <p:nvPr/>
        </p:nvSpPr>
        <p:spPr>
          <a:xfrm>
            <a:off x="950987" y="4035067"/>
            <a:ext cx="315368" cy="63668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Aft>
                <a:spcPct val="0"/>
              </a:spcAft>
              <a:buClrTx/>
              <a:defRPr/>
            </a:pPr>
            <a:endParaRPr lang="it-IT" sz="2400" dirty="0">
              <a:solidFill>
                <a:srgbClr val="FA4242"/>
              </a:solidFill>
              <a:latin typeface="Mark Pro Light" panose="020B0504020201010104" pitchFamily="34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2FB56C-7183-40FE-49B2-40D89BFFE983}"/>
              </a:ext>
            </a:extLst>
          </p:cNvPr>
          <p:cNvSpPr txBox="1"/>
          <p:nvPr/>
        </p:nvSpPr>
        <p:spPr>
          <a:xfrm>
            <a:off x="1966952" y="1429426"/>
            <a:ext cx="809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noProof="0" dirty="0" err="1"/>
              <a:t>Change</a:t>
            </a:r>
            <a:r>
              <a:rPr lang="it-IT" noProof="0" dirty="0"/>
              <a:t> in AHI</a:t>
            </a:r>
          </a:p>
        </p:txBody>
      </p:sp>
      <p:pic>
        <p:nvPicPr>
          <p:cNvPr id="6" name="Immagine 5" descr="Immagine che contiene testo, linea, diagramma, numero&#10;&#10;Il contenuto generato dall'IA potrebbe non essere corretto.">
            <a:extLst>
              <a:ext uri="{FF2B5EF4-FFF2-40B4-BE49-F238E27FC236}">
                <a16:creationId xmlns:a16="http://schemas.microsoft.com/office/drawing/2014/main" id="{F88CB129-0E63-A9F7-B692-0AE50355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1" y="2025013"/>
            <a:ext cx="10343656" cy="368293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9B9AD1-C5BC-70BC-CD0E-2FCC2DF11258}"/>
              </a:ext>
            </a:extLst>
          </p:cNvPr>
          <p:cNvSpPr txBox="1"/>
          <p:nvPr/>
        </p:nvSpPr>
        <p:spPr>
          <a:xfrm>
            <a:off x="1559577" y="1478608"/>
            <a:ext cx="428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 1 (NO C-PAP)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957E18-6E57-EAD3-E562-D80DD3170A76}"/>
              </a:ext>
            </a:extLst>
          </p:cNvPr>
          <p:cNvSpPr txBox="1"/>
          <p:nvPr/>
        </p:nvSpPr>
        <p:spPr>
          <a:xfrm>
            <a:off x="6625707" y="1524774"/>
            <a:ext cx="428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 2 (C-PAP)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28A17827-0B0A-B060-6DB8-210258D3E3C9}"/>
              </a:ext>
            </a:extLst>
          </p:cNvPr>
          <p:cNvSpPr/>
          <p:nvPr/>
        </p:nvSpPr>
        <p:spPr>
          <a:xfrm>
            <a:off x="5245602" y="2952757"/>
            <a:ext cx="575733" cy="77893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987C20A-F19C-CEBB-DC99-6476FF628460}"/>
              </a:ext>
            </a:extLst>
          </p:cNvPr>
          <p:cNvSpPr txBox="1"/>
          <p:nvPr/>
        </p:nvSpPr>
        <p:spPr>
          <a:xfrm>
            <a:off x="3522957" y="2993877"/>
            <a:ext cx="140113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33" dirty="0"/>
              <a:t>ETD = 20 events per hour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F3052563-88E3-EDF2-6E41-6CB9FED6EC13}"/>
              </a:ext>
            </a:extLst>
          </p:cNvPr>
          <p:cNvSpPr/>
          <p:nvPr/>
        </p:nvSpPr>
        <p:spPr>
          <a:xfrm>
            <a:off x="10584635" y="3065863"/>
            <a:ext cx="575733" cy="77893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3FD345-BAC3-A813-9A3D-B8F35BC5B1D3}"/>
              </a:ext>
            </a:extLst>
          </p:cNvPr>
          <p:cNvSpPr txBox="1"/>
          <p:nvPr/>
        </p:nvSpPr>
        <p:spPr>
          <a:xfrm>
            <a:off x="9070595" y="2952757"/>
            <a:ext cx="140113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33" dirty="0"/>
              <a:t>ETD = 23.8 events per hour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E31FD6A-5E31-EA49-58C4-E23BEAA1CA9B}"/>
              </a:ext>
            </a:extLst>
          </p:cNvPr>
          <p:cNvSpPr txBox="1"/>
          <p:nvPr/>
        </p:nvSpPr>
        <p:spPr>
          <a:xfrm>
            <a:off x="60385" y="5746518"/>
            <a:ext cx="4428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Malhotra, A. et al.  N Engl J Med 2024</a:t>
            </a: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2702"/>
            <a:ext cx="7320938" cy="33412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7638" y="5663436"/>
            <a:ext cx="1833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Packer</a:t>
            </a:r>
            <a:r>
              <a:rPr lang="it-IT" sz="1200" b="1" dirty="0" smtClean="0"/>
              <a:t> M et al NEJM 2025</a:t>
            </a:r>
            <a:endParaRPr lang="it-IT" sz="1200" b="1" dirty="0"/>
          </a:p>
        </p:txBody>
      </p:sp>
      <p:sp>
        <p:nvSpPr>
          <p:cNvPr id="5" name="Rettangolo 4"/>
          <p:cNvSpPr/>
          <p:nvPr/>
        </p:nvSpPr>
        <p:spPr>
          <a:xfrm>
            <a:off x="250166" y="199210"/>
            <a:ext cx="117146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 smtClean="0">
                <a:solidFill>
                  <a:srgbClr val="0070C0"/>
                </a:solidFill>
              </a:rPr>
              <a:t>SURMOUNT-SUMMIT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HEART FAILURE WITH PRESERVED EJECTION FRACTION AND OBESITY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545" y="1992702"/>
            <a:ext cx="4691293" cy="33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5661" y="286603"/>
            <a:ext cx="11826814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IN" sz="4400" dirty="0" smtClean="0">
                <a:solidFill>
                  <a:srgbClr val="0070C0"/>
                </a:solidFill>
              </a:rPr>
              <a:t>SURMOUNT-SYNERGY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Resolution of MASH and no worsening of fibrosis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Picture 5" descr="A graph showing the difference between different groups of people&#10;&#10;Description automatically generated with medium confidence">
            <a:extLst>
              <a:ext uri="{FF2B5EF4-FFF2-40B4-BE49-F238E27FC236}">
                <a16:creationId xmlns:a16="http://schemas.microsoft.com/office/drawing/2014/main" id="{29C36938-DBDD-721D-523D-DCC1792C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53" y="1798214"/>
            <a:ext cx="4702473" cy="432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B0A54A6F-DA5F-E85A-6795-49CB005DFC6F}"/>
              </a:ext>
            </a:extLst>
          </p:cNvPr>
          <p:cNvSpPr txBox="1"/>
          <p:nvPr/>
        </p:nvSpPr>
        <p:spPr>
          <a:xfrm>
            <a:off x="7959838" y="1423201"/>
            <a:ext cx="2812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+mn-lt"/>
              </a:rPr>
              <a:t>Efficacy Estimand</a:t>
            </a:r>
          </a:p>
        </p:txBody>
      </p:sp>
      <p:pic>
        <p:nvPicPr>
          <p:cNvPr id="5" name="Picture 2" descr="A graph of a number of blue and gray bars&#10;&#10;Description automatically generated">
            <a:extLst>
              <a:ext uri="{FF2B5EF4-FFF2-40B4-BE49-F238E27FC236}">
                <a16:creationId xmlns:a16="http://schemas.microsoft.com/office/drawing/2014/main" id="{94912615-8AA6-C1B7-52AF-CEE4B2203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14" b="2054"/>
          <a:stretch/>
        </p:blipFill>
        <p:spPr>
          <a:xfrm>
            <a:off x="6662604" y="2826019"/>
            <a:ext cx="4735068" cy="323747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00CA110D-DC19-0FB0-B73F-54A40C0E876F}"/>
              </a:ext>
            </a:extLst>
          </p:cNvPr>
          <p:cNvSpPr/>
          <p:nvPr/>
        </p:nvSpPr>
        <p:spPr>
          <a:xfrm>
            <a:off x="7781925" y="2847975"/>
            <a:ext cx="334327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7" name="Picture 7" descr="A graph of a number of blue and gray bars&#10;&#10;Description automatically generated">
            <a:extLst>
              <a:ext uri="{FF2B5EF4-FFF2-40B4-BE49-F238E27FC236}">
                <a16:creationId xmlns:a16="http://schemas.microsoft.com/office/drawing/2014/main" id="{77F5B0D8-74BB-8EBB-6D2A-05D09CA0FA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73" b="70867"/>
          <a:stretch/>
        </p:blipFill>
        <p:spPr>
          <a:xfrm>
            <a:off x="7896225" y="1797474"/>
            <a:ext cx="3543124" cy="1213375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350171" y="1423201"/>
            <a:ext cx="4603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+mn-lt"/>
              </a:rPr>
              <a:t>Treatment Regimen Estimand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5810927"/>
            <a:ext cx="1924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Loomba</a:t>
            </a:r>
            <a:r>
              <a:rPr lang="it-IT" sz="1200" b="1" dirty="0" smtClean="0"/>
              <a:t> R et al. 2024 NEJM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7886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7894" y="5341030"/>
            <a:ext cx="11956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5661" y="286604"/>
            <a:ext cx="11826814" cy="653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 smtClean="0">
                <a:solidFill>
                  <a:srgbClr val="0070C0"/>
                </a:solidFill>
              </a:rPr>
              <a:t>CONCLUSIONS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4536563"/>
            <a:ext cx="11924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215661" y="3613233"/>
            <a:ext cx="11622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D52B1E"/>
              </a:buClr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50807" y="2610835"/>
            <a:ext cx="11723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15661" y="787475"/>
            <a:ext cx="116226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</a:rPr>
              <a:t>T</a:t>
            </a:r>
            <a:r>
              <a:rPr lang="en-US" sz="2800" b="1" dirty="0" smtClean="0">
                <a:solidFill>
                  <a:schemeClr val="accent3"/>
                </a:solidFill>
              </a:rPr>
              <a:t>irzepatide </a:t>
            </a:r>
            <a:r>
              <a:rPr lang="en-US" sz="2800" b="1" dirty="0">
                <a:solidFill>
                  <a:schemeClr val="accent3"/>
                </a:solidFill>
              </a:rPr>
              <a:t>once weekly </a:t>
            </a:r>
            <a:r>
              <a:rPr lang="en-US" sz="2800" b="1" dirty="0" smtClean="0">
                <a:solidFill>
                  <a:schemeClr val="accent3"/>
                </a:solidFill>
              </a:rPr>
              <a:t>provided:</a:t>
            </a:r>
          </a:p>
          <a:p>
            <a:pPr marL="342900" indent="-3429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A substantial </a:t>
            </a:r>
            <a:r>
              <a:rPr lang="en-US" sz="2000" b="1" dirty="0"/>
              <a:t>and sustained </a:t>
            </a:r>
            <a:r>
              <a:rPr lang="en-US" sz="2000" b="1" dirty="0" smtClean="0"/>
              <a:t>reduction (3 years) </a:t>
            </a:r>
            <a:r>
              <a:rPr lang="en-US" sz="2000" b="1" dirty="0"/>
              <a:t>in body weight</a:t>
            </a:r>
            <a:r>
              <a:rPr lang="en-US" sz="2000" b="1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N</a:t>
            </a:r>
            <a:r>
              <a:rPr lang="en-US" sz="2000" b="1" dirty="0" err="1" smtClean="0"/>
              <a:t>ormoglycaemia</a:t>
            </a:r>
            <a:r>
              <a:rPr lang="en-US" sz="2000" b="1" dirty="0" smtClean="0"/>
              <a:t> (HbA1c&lt;5·7</a:t>
            </a:r>
            <a:r>
              <a:rPr lang="en-US" sz="2000" b="1" dirty="0"/>
              <a:t>%) </a:t>
            </a:r>
            <a:r>
              <a:rPr lang="en-US" sz="2000" b="1" dirty="0" smtClean="0"/>
              <a:t>in nearly </a:t>
            </a:r>
            <a:r>
              <a:rPr lang="en-US" sz="2000" b="1" dirty="0"/>
              <a:t>half </a:t>
            </a:r>
            <a:r>
              <a:rPr lang="en-US" sz="2000" b="1" dirty="0" smtClean="0"/>
              <a:t>of </a:t>
            </a:r>
            <a:r>
              <a:rPr lang="en-US" sz="2000" b="1" dirty="0"/>
              <a:t>the </a:t>
            </a:r>
            <a:r>
              <a:rPr lang="en-US" sz="2000" b="1" dirty="0" smtClean="0"/>
              <a:t>diabetic participants versus 3</a:t>
            </a:r>
            <a:r>
              <a:rPr lang="en-US" sz="2000" b="1" dirty="0"/>
              <a:t>% treated with </a:t>
            </a:r>
            <a:r>
              <a:rPr lang="en-US" sz="2000" b="1" dirty="0" smtClean="0"/>
              <a:t>placebo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Substantial </a:t>
            </a:r>
            <a:r>
              <a:rPr lang="en-US" sz="2000" b="1" dirty="0"/>
              <a:t>additional reduction in body weight in participants who had achieved ≥5.0% weight reduction with intensive lifestyle </a:t>
            </a:r>
            <a:r>
              <a:rPr lang="en-US" sz="2000" b="1" dirty="0" smtClean="0"/>
              <a:t>intervention.</a:t>
            </a: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/>
              <a:t>significant and clinically relevant decrease in </a:t>
            </a:r>
            <a:r>
              <a:rPr lang="en-US" sz="2000" b="1" dirty="0" err="1"/>
              <a:t>Apnoea</a:t>
            </a:r>
            <a:r>
              <a:rPr lang="en-US" sz="2000" b="1" dirty="0"/>
              <a:t>-Hypopnea </a:t>
            </a:r>
            <a:r>
              <a:rPr lang="en-US" sz="2000" b="1" dirty="0" smtClean="0"/>
              <a:t>compared </a:t>
            </a:r>
            <a:r>
              <a:rPr lang="en-US" sz="2000" b="1" dirty="0"/>
              <a:t>to </a:t>
            </a:r>
            <a:r>
              <a:rPr lang="en-US" sz="2000" b="1" dirty="0" smtClean="0"/>
              <a:t>placebo.</a:t>
            </a: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MASH resolution </a:t>
            </a:r>
            <a:r>
              <a:rPr lang="en-US" sz="2000" b="1" dirty="0" smtClean="0"/>
              <a:t>in 44-62</a:t>
            </a:r>
            <a:r>
              <a:rPr lang="en-US" sz="2000" b="1" dirty="0"/>
              <a:t>% of participants </a:t>
            </a:r>
            <a:r>
              <a:rPr lang="en-US" sz="2000" b="1" dirty="0" smtClean="0"/>
              <a:t>compared </a:t>
            </a:r>
            <a:r>
              <a:rPr lang="en-US" sz="2000" b="1" dirty="0"/>
              <a:t>to 9.8% of those treated with </a:t>
            </a:r>
            <a:r>
              <a:rPr lang="en-US" sz="2000" b="1" dirty="0" smtClean="0"/>
              <a:t>placebo.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/>
              <a:t>lower risk of a composite of death from </a:t>
            </a:r>
            <a:r>
              <a:rPr lang="en-US" sz="2000" b="1" dirty="0" smtClean="0"/>
              <a:t>cardiovascular </a:t>
            </a:r>
            <a:r>
              <a:rPr lang="en-US" sz="2000" b="1" dirty="0"/>
              <a:t>causes or worsening heart failure than placebo and improved health status in </a:t>
            </a:r>
            <a:r>
              <a:rPr lang="en-US" sz="2000" b="1" dirty="0" smtClean="0"/>
              <a:t> patients </a:t>
            </a:r>
            <a:r>
              <a:rPr lang="en-US" sz="2000" b="1" dirty="0"/>
              <a:t>with heart failure with preserved ejection fraction and </a:t>
            </a:r>
            <a:r>
              <a:rPr lang="en-US" sz="2000" b="1" dirty="0" smtClean="0"/>
              <a:t>obesity.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3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408F-182D-D538-3679-8EB6F631C1B6}"/>
              </a:ext>
            </a:extLst>
          </p:cNvPr>
          <p:cNvSpPr txBox="1">
            <a:spLocks/>
          </p:cNvSpPr>
          <p:nvPr/>
        </p:nvSpPr>
        <p:spPr>
          <a:xfrm>
            <a:off x="225596" y="195353"/>
            <a:ext cx="11616093" cy="6475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smtClean="0">
                <a:solidFill>
                  <a:srgbClr val="0070C0"/>
                </a:solidFill>
              </a:rPr>
              <a:t>PATHWAYS AND METABOLIC EFFECTS OF GIP AND GLP-1</a:t>
            </a:r>
            <a:endParaRPr lang="en-US" sz="3600" baseline="300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30D51-A210-841F-36B0-D43D09A24045}"/>
              </a:ext>
            </a:extLst>
          </p:cNvPr>
          <p:cNvSpPr/>
          <p:nvPr/>
        </p:nvSpPr>
        <p:spPr>
          <a:xfrm>
            <a:off x="4355093" y="975355"/>
            <a:ext cx="2426657" cy="2106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645C73E-A820-47F0-56CF-C5AEA7F6F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" t="29161" r="50000" b="49943"/>
          <a:stretch/>
        </p:blipFill>
        <p:spPr>
          <a:xfrm>
            <a:off x="3003185" y="3606694"/>
            <a:ext cx="1582336" cy="1636505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4662A2C0-B274-7BA4-E75E-2836D37F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928" r="2008" b="69815"/>
          <a:stretch/>
        </p:blipFill>
        <p:spPr>
          <a:xfrm>
            <a:off x="7096777" y="3617224"/>
            <a:ext cx="1463235" cy="166357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055C34E0-5A2A-F540-F657-A6647D257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808"/>
          <a:stretch/>
        </p:blipFill>
        <p:spPr>
          <a:xfrm>
            <a:off x="9398292" y="4449009"/>
            <a:ext cx="2273345" cy="265507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D5BBA122-05EF-0C5B-2F89-A667FE2C9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8021" r="5242" b="2134"/>
          <a:stretch/>
        </p:blipFill>
        <p:spPr>
          <a:xfrm>
            <a:off x="5285536" y="3305259"/>
            <a:ext cx="1496214" cy="201168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152392A0-46C9-C70A-CEF9-550AC1461226}"/>
              </a:ext>
            </a:extLst>
          </p:cNvPr>
          <p:cNvSpPr/>
          <p:nvPr/>
        </p:nvSpPr>
        <p:spPr>
          <a:xfrm>
            <a:off x="2606325" y="3242556"/>
            <a:ext cx="6166199" cy="20722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8D9ADD3-9DEC-9497-058A-903518FED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521" y="1061727"/>
            <a:ext cx="1988568" cy="1988568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8A414C8-6F1F-F408-4CFE-1BF320C08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564" y="1622907"/>
            <a:ext cx="2700762" cy="70719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14EE11-C0AC-0089-F72D-D55DE1BA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28" y="5775538"/>
            <a:ext cx="46823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defTabSz="685800">
              <a:lnSpc>
                <a:spcPct val="100000"/>
              </a:lnSpc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Kusminski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CM et al Cell 2024</a:t>
            </a:r>
          </a:p>
        </p:txBody>
      </p:sp>
    </p:spTree>
    <p:extLst>
      <p:ext uri="{BB962C8B-B14F-4D97-AF65-F5344CB8AC3E}">
        <p14:creationId xmlns:p14="http://schemas.microsoft.com/office/powerpoint/2010/main" val="25375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Risultati immagini per marco mezzullo"/>
          <p:cNvSpPr>
            <a:spLocks noChangeAspect="1" noChangeArrowheads="1"/>
          </p:cNvSpPr>
          <p:nvPr/>
        </p:nvSpPr>
        <p:spPr bwMode="auto">
          <a:xfrm>
            <a:off x="2783681" y="7477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 sz="1500">
              <a:latin typeface="Calibri" pitchFamily="34" charset="0"/>
            </a:endParaRPr>
          </a:p>
        </p:txBody>
      </p:sp>
      <p:sp>
        <p:nvSpPr>
          <p:cNvPr id="3" name="AutoShape 7" descr="Risultati immagini per marco mezzullo"/>
          <p:cNvSpPr>
            <a:spLocks noChangeAspect="1" noChangeArrowheads="1"/>
          </p:cNvSpPr>
          <p:nvPr/>
        </p:nvSpPr>
        <p:spPr bwMode="auto">
          <a:xfrm>
            <a:off x="2783681" y="7477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 sz="1500">
              <a:latin typeface="Calibri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CC6530E-420E-4D76-90E2-2D1079738028}"/>
              </a:ext>
            </a:extLst>
          </p:cNvPr>
          <p:cNvSpPr txBox="1">
            <a:spLocks/>
          </p:cNvSpPr>
          <p:nvPr/>
        </p:nvSpPr>
        <p:spPr bwMode="auto">
          <a:xfrm>
            <a:off x="185801" y="5757139"/>
            <a:ext cx="243006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it-IT" sz="1200" b="1" dirty="0" err="1"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Coskun</a:t>
            </a:r>
            <a:r>
              <a:rPr lang="en-GB" altLang="it-IT" sz="1200" b="1" dirty="0"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 T. et al. </a:t>
            </a:r>
            <a:r>
              <a:rPr lang="en-GB" altLang="it-IT" sz="1200" b="1" dirty="0" err="1"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Mol</a:t>
            </a:r>
            <a:r>
              <a:rPr lang="en-GB" altLang="it-IT" sz="1200" b="1" dirty="0"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en-GB" altLang="it-IT" sz="1200" b="1" dirty="0" err="1"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Metab</a:t>
            </a:r>
            <a:r>
              <a:rPr lang="en-GB" altLang="it-IT" sz="1200" b="1" dirty="0">
                <a:latin typeface="Calibri" panose="020F0502020204030204" pitchFamily="34" charset="0"/>
                <a:ea typeface="ヒラギノ角ゴ Pro W3"/>
                <a:cs typeface="Arial" panose="020B0604020202020204" pitchFamily="34" charset="0"/>
              </a:rPr>
              <a:t> 2018</a:t>
            </a:r>
            <a:endParaRPr lang="en-US" altLang="it-IT" sz="1200" b="1" dirty="0">
              <a:latin typeface="Calibri" panose="020F050202020403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CED1E78-DD61-45A7-9FE1-488415AA4F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6456" y="1607729"/>
            <a:ext cx="2566988" cy="2350294"/>
            <a:chOff x="5046" y="1389"/>
            <a:chExt cx="2156" cy="197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5ECB8107-D6A7-4835-81B9-AA31A3FBA9C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46" y="1389"/>
              <a:ext cx="2156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350"/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E066DEF3-F050-495D-8EF2-050F3715C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" y="1389"/>
              <a:ext cx="2162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">
            <a:extLst>
              <a:ext uri="{FF2B5EF4-FFF2-40B4-BE49-F238E27FC236}">
                <a16:creationId xmlns:a16="http://schemas.microsoft.com/office/drawing/2014/main" id="{0D3714BE-4381-9600-114E-D7B1B62B13D5}"/>
              </a:ext>
            </a:extLst>
          </p:cNvPr>
          <p:cNvSpPr/>
          <p:nvPr/>
        </p:nvSpPr>
        <p:spPr>
          <a:xfrm>
            <a:off x="479061" y="1225846"/>
            <a:ext cx="10891527" cy="460561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DE66750-B5BA-AF5E-3607-BAE79A70CF24}"/>
              </a:ext>
            </a:extLst>
          </p:cNvPr>
          <p:cNvSpPr txBox="1">
            <a:spLocks/>
          </p:cNvSpPr>
          <p:nvPr/>
        </p:nvSpPr>
        <p:spPr>
          <a:xfrm>
            <a:off x="713125" y="1438062"/>
            <a:ext cx="6086279" cy="3807559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Tirzepatide</a:t>
            </a:r>
            <a:r>
              <a:rPr lang="en-US" sz="2400" dirty="0" smtClean="0"/>
              <a:t> is a multi-functional peptide based on the native GIP peptide sequence, modified to bind to both GIPR and GLP-1R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Tirzepatide</a:t>
            </a:r>
            <a:r>
              <a:rPr lang="en-US" sz="2400" dirty="0" smtClean="0"/>
              <a:t> is a 39 amino acid linear peptide and includes a C20 fatty </a:t>
            </a:r>
            <a:r>
              <a:rPr lang="en-US" sz="2400" dirty="0" err="1" smtClean="0"/>
              <a:t>diacid</a:t>
            </a:r>
            <a:r>
              <a:rPr lang="en-US" sz="2400" dirty="0" smtClean="0"/>
              <a:t> moiety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Tirzepatide</a:t>
            </a:r>
            <a:r>
              <a:rPr lang="en-US" sz="2400" dirty="0" smtClean="0"/>
              <a:t> has a mean half-life of approximately 5 days (116.7 hours), enabling once-weekly dosing</a:t>
            </a:r>
            <a:endParaRPr lang="en-US" sz="2400" dirty="0"/>
          </a:p>
        </p:txBody>
      </p:sp>
      <p:pic>
        <p:nvPicPr>
          <p:cNvPr id="16" name="Immagine 2">
            <a:extLst>
              <a:ext uri="{FF2B5EF4-FFF2-40B4-BE49-F238E27FC236}">
                <a16:creationId xmlns:a16="http://schemas.microsoft.com/office/drawing/2014/main" id="{5F3011AC-80A6-0F6C-4002-E139799EB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38" t="30143" r="13978" b="26559"/>
          <a:stretch/>
        </p:blipFill>
        <p:spPr>
          <a:xfrm>
            <a:off x="6799404" y="1258944"/>
            <a:ext cx="4459387" cy="3745538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9EBBAD5-1C71-4C39-B07B-F1C12E487D84}"/>
              </a:ext>
            </a:extLst>
          </p:cNvPr>
          <p:cNvSpPr txBox="1"/>
          <p:nvPr/>
        </p:nvSpPr>
        <p:spPr>
          <a:xfrm>
            <a:off x="254838" y="25517"/>
            <a:ext cx="11696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a typeface="Verdana" panose="020B0604030504040204" pitchFamily="34" charset="0"/>
              </a:rPr>
              <a:t>TIRZEPATIDE IS A UNIMOLECULAR DUAL GIPR / GLP-1R AGONIST</a:t>
            </a:r>
            <a:endParaRPr lang="it-IT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3">
            <a:extLst>
              <a:ext uri="{FF2B5EF4-FFF2-40B4-BE49-F238E27FC236}">
                <a16:creationId xmlns:a16="http://schemas.microsoft.com/office/drawing/2014/main" id="{0D2B6059-4C91-3AF4-A72E-1E3EDFBF56A3}"/>
              </a:ext>
            </a:extLst>
          </p:cNvPr>
          <p:cNvSpPr/>
          <p:nvPr/>
        </p:nvSpPr>
        <p:spPr>
          <a:xfrm>
            <a:off x="426029" y="1308896"/>
            <a:ext cx="11508809" cy="4171219"/>
          </a:xfrm>
          <a:prstGeom prst="roundRect">
            <a:avLst>
              <a:gd name="adj" fmla="val 4693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A0497B8F-3EF5-0224-8C6A-3446EA9095FC}"/>
              </a:ext>
            </a:extLst>
          </p:cNvPr>
          <p:cNvSpPr/>
          <p:nvPr/>
        </p:nvSpPr>
        <p:spPr>
          <a:xfrm>
            <a:off x="1763059" y="1454717"/>
            <a:ext cx="9953947" cy="3422885"/>
          </a:xfrm>
          <a:prstGeom prst="roundRect">
            <a:avLst>
              <a:gd name="adj" fmla="val 25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44491CC1-EB8D-FD8F-24E1-2D2281805FBD}"/>
              </a:ext>
            </a:extLst>
          </p:cNvPr>
          <p:cNvSpPr/>
          <p:nvPr/>
        </p:nvSpPr>
        <p:spPr>
          <a:xfrm>
            <a:off x="259899" y="2676794"/>
            <a:ext cx="1432928" cy="1476902"/>
          </a:xfrm>
          <a:prstGeom prst="roundRect">
            <a:avLst>
              <a:gd name="adj" fmla="val 469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1D81E3-6B31-FCE7-9B8F-D7E58F91637B}"/>
              </a:ext>
            </a:extLst>
          </p:cNvPr>
          <p:cNvCxnSpPr>
            <a:cxnSpLocks/>
          </p:cNvCxnSpPr>
          <p:nvPr/>
        </p:nvCxnSpPr>
        <p:spPr>
          <a:xfrm>
            <a:off x="6603432" y="1964832"/>
            <a:ext cx="0" cy="2978871"/>
          </a:xfrm>
          <a:prstGeom prst="line">
            <a:avLst/>
          </a:prstGeom>
          <a:ln w="19050">
            <a:solidFill>
              <a:srgbClr val="A398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75B56-1BB9-D082-4520-E8AFFE558CEC}"/>
              </a:ext>
            </a:extLst>
          </p:cNvPr>
          <p:cNvCxnSpPr>
            <a:cxnSpLocks/>
          </p:cNvCxnSpPr>
          <p:nvPr/>
        </p:nvCxnSpPr>
        <p:spPr>
          <a:xfrm>
            <a:off x="4240827" y="1975705"/>
            <a:ext cx="0" cy="2978871"/>
          </a:xfrm>
          <a:prstGeom prst="line">
            <a:avLst/>
          </a:prstGeom>
          <a:ln w="19050">
            <a:solidFill>
              <a:srgbClr val="A398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7A42B0-B8A0-B9FB-3704-61F4722A50EC}"/>
              </a:ext>
            </a:extLst>
          </p:cNvPr>
          <p:cNvSpPr txBox="1"/>
          <p:nvPr/>
        </p:nvSpPr>
        <p:spPr>
          <a:xfrm>
            <a:off x="301140" y="2848481"/>
            <a:ext cx="139168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Obesity and Obesity-Related </a:t>
            </a:r>
            <a:r>
              <a:rPr lang="en-IN" sz="1400" b="1" dirty="0">
                <a:ea typeface="+mn-ea"/>
              </a:rPr>
              <a:t>Complications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</a:endParaRP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1A25BAE6-8D2B-B1CB-7527-CD2E0D5FA3A7}"/>
              </a:ext>
            </a:extLst>
          </p:cNvPr>
          <p:cNvCxnSpPr>
            <a:cxnSpLocks/>
          </p:cNvCxnSpPr>
          <p:nvPr/>
        </p:nvCxnSpPr>
        <p:spPr>
          <a:xfrm>
            <a:off x="1835045" y="4954576"/>
            <a:ext cx="9881961" cy="0"/>
          </a:xfrm>
          <a:prstGeom prst="line">
            <a:avLst/>
          </a:prstGeom>
          <a:ln w="19050">
            <a:solidFill>
              <a:srgbClr val="8278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>
            <a:extLst>
              <a:ext uri="{FF2B5EF4-FFF2-40B4-BE49-F238E27FC236}">
                <a16:creationId xmlns:a16="http://schemas.microsoft.com/office/drawing/2014/main" id="{23BF4B69-F6F7-E686-5388-4AA11933A39A}"/>
              </a:ext>
            </a:extLst>
          </p:cNvPr>
          <p:cNvSpPr txBox="1"/>
          <p:nvPr/>
        </p:nvSpPr>
        <p:spPr>
          <a:xfrm>
            <a:off x="1507135" y="4999016"/>
            <a:ext cx="76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2019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AFDEF1D2-5B7D-D8B8-73BA-82C57C20C1A1}"/>
              </a:ext>
            </a:extLst>
          </p:cNvPr>
          <p:cNvSpPr txBox="1"/>
          <p:nvPr/>
        </p:nvSpPr>
        <p:spPr>
          <a:xfrm>
            <a:off x="3799776" y="4999016"/>
            <a:ext cx="850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2021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E39B2C2B-D18A-9ACC-5908-B29B198F522C}"/>
              </a:ext>
            </a:extLst>
          </p:cNvPr>
          <p:cNvSpPr txBox="1"/>
          <p:nvPr/>
        </p:nvSpPr>
        <p:spPr>
          <a:xfrm>
            <a:off x="6234327" y="4999016"/>
            <a:ext cx="7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2023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CBBDFC47-E7B9-0FAB-6E14-01FCEE744ED9}"/>
              </a:ext>
            </a:extLst>
          </p:cNvPr>
          <p:cNvSpPr txBox="1"/>
          <p:nvPr/>
        </p:nvSpPr>
        <p:spPr>
          <a:xfrm>
            <a:off x="8491047" y="4999016"/>
            <a:ext cx="94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2025</a:t>
            </a:r>
          </a:p>
        </p:txBody>
      </p:sp>
      <p:sp>
        <p:nvSpPr>
          <p:cNvPr id="14" name="Left Brace 18">
            <a:extLst>
              <a:ext uri="{FF2B5EF4-FFF2-40B4-BE49-F238E27FC236}">
                <a16:creationId xmlns:a16="http://schemas.microsoft.com/office/drawing/2014/main" id="{F7B27894-E702-5CF3-D33E-0B6CD37B07FC}"/>
              </a:ext>
            </a:extLst>
          </p:cNvPr>
          <p:cNvSpPr/>
          <p:nvPr/>
        </p:nvSpPr>
        <p:spPr>
          <a:xfrm>
            <a:off x="1636413" y="1488626"/>
            <a:ext cx="152400" cy="3450669"/>
          </a:xfrm>
          <a:prstGeom prst="leftBrace">
            <a:avLst>
              <a:gd name="adj1" fmla="val 6204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AEEEBD27-A35C-86B3-AE30-D715B03E70DB}"/>
              </a:ext>
            </a:extLst>
          </p:cNvPr>
          <p:cNvSpPr txBox="1"/>
          <p:nvPr/>
        </p:nvSpPr>
        <p:spPr>
          <a:xfrm>
            <a:off x="2671993" y="4999016"/>
            <a:ext cx="76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2020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24DEF219-8A49-28D1-0F71-DAFBF7CD5D67}"/>
              </a:ext>
            </a:extLst>
          </p:cNvPr>
          <p:cNvSpPr txBox="1"/>
          <p:nvPr/>
        </p:nvSpPr>
        <p:spPr>
          <a:xfrm>
            <a:off x="5017588" y="4999016"/>
            <a:ext cx="76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2022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1C622CE3-7859-8647-D630-701B1D4C30C1}"/>
              </a:ext>
            </a:extLst>
          </p:cNvPr>
          <p:cNvSpPr txBox="1"/>
          <p:nvPr/>
        </p:nvSpPr>
        <p:spPr>
          <a:xfrm>
            <a:off x="7397987" y="4999016"/>
            <a:ext cx="76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2024</a:t>
            </a:r>
          </a:p>
        </p:txBody>
      </p:sp>
      <p:cxnSp>
        <p:nvCxnSpPr>
          <p:cNvPr id="18" name="Straight Connector 23">
            <a:extLst>
              <a:ext uri="{FF2B5EF4-FFF2-40B4-BE49-F238E27FC236}">
                <a16:creationId xmlns:a16="http://schemas.microsoft.com/office/drawing/2014/main" id="{20A2064B-66CD-E32C-3275-6C2F3CD7E659}"/>
              </a:ext>
            </a:extLst>
          </p:cNvPr>
          <p:cNvCxnSpPr>
            <a:cxnSpLocks/>
          </p:cNvCxnSpPr>
          <p:nvPr/>
        </p:nvCxnSpPr>
        <p:spPr>
          <a:xfrm>
            <a:off x="3052390" y="1964832"/>
            <a:ext cx="0" cy="2978871"/>
          </a:xfrm>
          <a:prstGeom prst="line">
            <a:avLst/>
          </a:prstGeom>
          <a:ln w="19050">
            <a:solidFill>
              <a:srgbClr val="A398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4">
            <a:extLst>
              <a:ext uri="{FF2B5EF4-FFF2-40B4-BE49-F238E27FC236}">
                <a16:creationId xmlns:a16="http://schemas.microsoft.com/office/drawing/2014/main" id="{7534ACCA-DA37-F617-51BE-8A7E5502A0F1}"/>
              </a:ext>
            </a:extLst>
          </p:cNvPr>
          <p:cNvCxnSpPr>
            <a:cxnSpLocks/>
          </p:cNvCxnSpPr>
          <p:nvPr/>
        </p:nvCxnSpPr>
        <p:spPr>
          <a:xfrm>
            <a:off x="5419127" y="1964832"/>
            <a:ext cx="0" cy="2978871"/>
          </a:xfrm>
          <a:prstGeom prst="line">
            <a:avLst/>
          </a:prstGeom>
          <a:ln w="19050">
            <a:solidFill>
              <a:srgbClr val="A398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5">
            <a:extLst>
              <a:ext uri="{FF2B5EF4-FFF2-40B4-BE49-F238E27FC236}">
                <a16:creationId xmlns:a16="http://schemas.microsoft.com/office/drawing/2014/main" id="{25FD3019-B30B-189B-FA60-C181ACB6A4BB}"/>
              </a:ext>
            </a:extLst>
          </p:cNvPr>
          <p:cNvCxnSpPr>
            <a:cxnSpLocks/>
          </p:cNvCxnSpPr>
          <p:nvPr/>
        </p:nvCxnSpPr>
        <p:spPr>
          <a:xfrm>
            <a:off x="8962124" y="1964832"/>
            <a:ext cx="0" cy="2978871"/>
          </a:xfrm>
          <a:prstGeom prst="line">
            <a:avLst/>
          </a:prstGeom>
          <a:ln w="19050">
            <a:solidFill>
              <a:srgbClr val="A398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entagon 16">
            <a:extLst>
              <a:ext uri="{FF2B5EF4-FFF2-40B4-BE49-F238E27FC236}">
                <a16:creationId xmlns:a16="http://schemas.microsoft.com/office/drawing/2014/main" id="{CCBAD361-D0FD-910B-517A-09251756BD76}"/>
              </a:ext>
            </a:extLst>
          </p:cNvPr>
          <p:cNvSpPr/>
          <p:nvPr/>
        </p:nvSpPr>
        <p:spPr>
          <a:xfrm>
            <a:off x="2958996" y="1789090"/>
            <a:ext cx="5400000" cy="1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17">
            <a:extLst>
              <a:ext uri="{FF2B5EF4-FFF2-40B4-BE49-F238E27FC236}">
                <a16:creationId xmlns:a16="http://schemas.microsoft.com/office/drawing/2014/main" id="{A11A2CAD-C9E9-4B28-6978-8E1F056486EB}"/>
              </a:ext>
            </a:extLst>
          </p:cNvPr>
          <p:cNvSpPr/>
          <p:nvPr/>
        </p:nvSpPr>
        <p:spPr>
          <a:xfrm>
            <a:off x="4578087" y="2005208"/>
            <a:ext cx="2448000" cy="1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18">
            <a:extLst>
              <a:ext uri="{FF2B5EF4-FFF2-40B4-BE49-F238E27FC236}">
                <a16:creationId xmlns:a16="http://schemas.microsoft.com/office/drawing/2014/main" id="{5A67E22C-B6EE-9B93-0B29-5964467699FB}"/>
              </a:ext>
            </a:extLst>
          </p:cNvPr>
          <p:cNvSpPr/>
          <p:nvPr/>
        </p:nvSpPr>
        <p:spPr>
          <a:xfrm>
            <a:off x="4587612" y="2221325"/>
            <a:ext cx="2520000" cy="1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19">
            <a:extLst>
              <a:ext uri="{FF2B5EF4-FFF2-40B4-BE49-F238E27FC236}">
                <a16:creationId xmlns:a16="http://schemas.microsoft.com/office/drawing/2014/main" id="{0270B55B-DA34-1D35-B0E7-59FC1AB206F2}"/>
              </a:ext>
            </a:extLst>
          </p:cNvPr>
          <p:cNvSpPr/>
          <p:nvPr/>
        </p:nvSpPr>
        <p:spPr>
          <a:xfrm>
            <a:off x="4587612" y="2435359"/>
            <a:ext cx="2520000" cy="1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0">
            <a:extLst>
              <a:ext uri="{FF2B5EF4-FFF2-40B4-BE49-F238E27FC236}">
                <a16:creationId xmlns:a16="http://schemas.microsoft.com/office/drawing/2014/main" id="{483A8FFD-EED6-0E56-FEE5-C448F454DF5B}"/>
              </a:ext>
            </a:extLst>
          </p:cNvPr>
          <p:cNvSpPr/>
          <p:nvPr/>
        </p:nvSpPr>
        <p:spPr>
          <a:xfrm>
            <a:off x="4797162" y="3235535"/>
            <a:ext cx="2412000" cy="1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B206935C-37AC-9F96-C0B8-557E98E87CE9}"/>
              </a:ext>
            </a:extLst>
          </p:cNvPr>
          <p:cNvSpPr txBox="1"/>
          <p:nvPr/>
        </p:nvSpPr>
        <p:spPr>
          <a:xfrm>
            <a:off x="4808970" y="1739295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SURMOUNT-1</a:t>
            </a:r>
            <a:endParaRPr kumimoji="0" lang="en-IN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Pentagon 22">
            <a:extLst>
              <a:ext uri="{FF2B5EF4-FFF2-40B4-BE49-F238E27FC236}">
                <a16:creationId xmlns:a16="http://schemas.microsoft.com/office/drawing/2014/main" id="{08DA3D07-4850-C967-FB21-20127B849A48}"/>
              </a:ext>
            </a:extLst>
          </p:cNvPr>
          <p:cNvSpPr/>
          <p:nvPr/>
        </p:nvSpPr>
        <p:spPr>
          <a:xfrm>
            <a:off x="5172238" y="3444256"/>
            <a:ext cx="1440000" cy="180000"/>
          </a:xfrm>
          <a:prstGeom prst="homePlate">
            <a:avLst/>
          </a:prstGeom>
          <a:solidFill>
            <a:srgbClr val="D3B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F4AF47C5-EAAE-918E-D393-C59467AD4F0A}"/>
              </a:ext>
            </a:extLst>
          </p:cNvPr>
          <p:cNvSpPr txBox="1"/>
          <p:nvPr/>
        </p:nvSpPr>
        <p:spPr>
          <a:xfrm>
            <a:off x="5153029" y="1957956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SURMOUNT-2</a:t>
            </a:r>
            <a:endParaRPr kumimoji="0" lang="en-IN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id="{B8586D29-84AC-B144-B8CB-2685331E53C2}"/>
              </a:ext>
            </a:extLst>
          </p:cNvPr>
          <p:cNvSpPr txBox="1"/>
          <p:nvPr/>
        </p:nvSpPr>
        <p:spPr>
          <a:xfrm>
            <a:off x="5162554" y="217661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SURMOUNT-3</a:t>
            </a:r>
            <a:endParaRPr kumimoji="0" lang="en-IN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22693A35-97B4-F3AF-1AAF-29EF5DA3EBFC}"/>
              </a:ext>
            </a:extLst>
          </p:cNvPr>
          <p:cNvSpPr txBox="1"/>
          <p:nvPr/>
        </p:nvSpPr>
        <p:spPr>
          <a:xfrm>
            <a:off x="5162554" y="2383256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SURMOUNT-4</a:t>
            </a:r>
            <a:endParaRPr kumimoji="0" lang="en-IN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TextBox 36">
            <a:extLst>
              <a:ext uri="{FF2B5EF4-FFF2-40B4-BE49-F238E27FC236}">
                <a16:creationId xmlns:a16="http://schemas.microsoft.com/office/drawing/2014/main" id="{E870C280-AA5C-717A-778E-FB03FE86DA4D}"/>
              </a:ext>
            </a:extLst>
          </p:cNvPr>
          <p:cNvSpPr txBox="1"/>
          <p:nvPr/>
        </p:nvSpPr>
        <p:spPr>
          <a:xfrm>
            <a:off x="5372104" y="3176037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SURMOUNT-J</a:t>
            </a:r>
            <a:endParaRPr kumimoji="0" lang="en-IN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Pentagon 29">
            <a:extLst>
              <a:ext uri="{FF2B5EF4-FFF2-40B4-BE49-F238E27FC236}">
                <a16:creationId xmlns:a16="http://schemas.microsoft.com/office/drawing/2014/main" id="{74811F64-0736-1BCF-6FAE-27609A695FCE}"/>
              </a:ext>
            </a:extLst>
          </p:cNvPr>
          <p:cNvSpPr/>
          <p:nvPr/>
        </p:nvSpPr>
        <p:spPr>
          <a:xfrm>
            <a:off x="2939946" y="3658290"/>
            <a:ext cx="4824000" cy="1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A05171D2-1545-1CFC-D27F-523529ABEA54}"/>
              </a:ext>
            </a:extLst>
          </p:cNvPr>
          <p:cNvSpPr txBox="1"/>
          <p:nvPr/>
        </p:nvSpPr>
        <p:spPr>
          <a:xfrm>
            <a:off x="4339781" y="3608495"/>
            <a:ext cx="2236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b="1" dirty="0"/>
              <a:t>NASH</a:t>
            </a:r>
            <a:r>
              <a:rPr lang="en-IN" sz="1200" dirty="0"/>
              <a:t>: </a:t>
            </a:r>
            <a:r>
              <a:rPr lang="en-IN" sz="1200" b="1" dirty="0"/>
              <a:t>SYNERGY-NASH</a:t>
            </a:r>
            <a:r>
              <a:rPr lang="en-IN" sz="1200" dirty="0"/>
              <a:t> (Phase </a:t>
            </a:r>
            <a:r>
              <a:rPr lang="en-IN" sz="1200" dirty="0" smtClean="0"/>
              <a:t>2)</a:t>
            </a:r>
            <a:endParaRPr kumimoji="0" lang="en-IN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Pentagon 32">
            <a:extLst>
              <a:ext uri="{FF2B5EF4-FFF2-40B4-BE49-F238E27FC236}">
                <a16:creationId xmlns:a16="http://schemas.microsoft.com/office/drawing/2014/main" id="{015180F7-BC46-E334-CE98-49B2FB56F0E2}"/>
              </a:ext>
            </a:extLst>
          </p:cNvPr>
          <p:cNvSpPr/>
          <p:nvPr/>
        </p:nvSpPr>
        <p:spPr>
          <a:xfrm>
            <a:off x="4668434" y="3875859"/>
            <a:ext cx="3024000" cy="1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40">
            <a:extLst>
              <a:ext uri="{FF2B5EF4-FFF2-40B4-BE49-F238E27FC236}">
                <a16:creationId xmlns:a16="http://schemas.microsoft.com/office/drawing/2014/main" id="{0D4CCA22-7EF7-7E45-FD95-0CA60FC6CB03}"/>
              </a:ext>
            </a:extLst>
          </p:cNvPr>
          <p:cNvSpPr txBox="1"/>
          <p:nvPr/>
        </p:nvSpPr>
        <p:spPr>
          <a:xfrm>
            <a:off x="5260979" y="3826065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b="1" dirty="0" err="1"/>
              <a:t>HFpEF</a:t>
            </a:r>
            <a:r>
              <a:rPr lang="en-IN" sz="1200" b="1" dirty="0"/>
              <a:t>: SUMMIT (Phase </a:t>
            </a:r>
            <a:r>
              <a:rPr lang="en-IN" sz="1200" b="1" dirty="0" smtClean="0"/>
              <a:t>3)</a:t>
            </a:r>
            <a:endParaRPr kumimoji="0" lang="en-IN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TextBox 42">
            <a:extLst>
              <a:ext uri="{FF2B5EF4-FFF2-40B4-BE49-F238E27FC236}">
                <a16:creationId xmlns:a16="http://schemas.microsoft.com/office/drawing/2014/main" id="{FE736FD9-A564-D47D-FF32-10E8278D1567}"/>
              </a:ext>
            </a:extLst>
          </p:cNvPr>
          <p:cNvSpPr txBox="1"/>
          <p:nvPr/>
        </p:nvSpPr>
        <p:spPr>
          <a:xfrm>
            <a:off x="6537522" y="4044929"/>
            <a:ext cx="3219087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1200" b="1" dirty="0">
                <a:solidFill>
                  <a:srgbClr val="FF0000"/>
                </a:solidFill>
              </a:rPr>
              <a:t>Kidney Disease: TREASURE-CKD (Phase 2 </a:t>
            </a:r>
            <a:r>
              <a:rPr lang="en-IN" sz="1200" b="1" dirty="0" err="1" smtClean="0">
                <a:solidFill>
                  <a:srgbClr val="FF0000"/>
                </a:solidFill>
              </a:rPr>
              <a:t>MoA</a:t>
            </a:r>
            <a:r>
              <a:rPr lang="en-IN" sz="1200" b="1" baseline="30000" dirty="0" err="1" smtClean="0">
                <a:solidFill>
                  <a:srgbClr val="FF0000"/>
                </a:solidFill>
              </a:rPr>
              <a:t>a</a:t>
            </a:r>
            <a:r>
              <a:rPr lang="en-IN" sz="1200" b="1" dirty="0" smtClean="0">
                <a:solidFill>
                  <a:srgbClr val="FF0000"/>
                </a:solidFill>
              </a:rPr>
              <a:t>)</a:t>
            </a:r>
            <a:endParaRPr kumimoji="0" lang="en-IN" sz="1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9" name="TextBox 44">
            <a:extLst>
              <a:ext uri="{FF2B5EF4-FFF2-40B4-BE49-F238E27FC236}">
                <a16:creationId xmlns:a16="http://schemas.microsoft.com/office/drawing/2014/main" id="{13C205AF-8FFC-F95C-E69D-884A715AFAEA}"/>
              </a:ext>
            </a:extLst>
          </p:cNvPr>
          <p:cNvSpPr txBox="1"/>
          <p:nvPr/>
        </p:nvSpPr>
        <p:spPr>
          <a:xfrm>
            <a:off x="6083394" y="4274467"/>
            <a:ext cx="1899623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1200" b="1" dirty="0"/>
              <a:t>SURMOUNT-OSA (Phase </a:t>
            </a:r>
            <a:r>
              <a:rPr lang="en-IN" sz="1200" b="1" dirty="0" smtClean="0"/>
              <a:t>3)</a:t>
            </a:r>
            <a:endParaRPr kumimoji="0" lang="en-IN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TextBox 45">
            <a:extLst>
              <a:ext uri="{FF2B5EF4-FFF2-40B4-BE49-F238E27FC236}">
                <a16:creationId xmlns:a16="http://schemas.microsoft.com/office/drawing/2014/main" id="{E485CFEB-3AD7-762A-5413-FCCE9E0859F5}"/>
              </a:ext>
            </a:extLst>
          </p:cNvPr>
          <p:cNvSpPr txBox="1"/>
          <p:nvPr/>
        </p:nvSpPr>
        <p:spPr>
          <a:xfrm>
            <a:off x="4169979" y="4265323"/>
            <a:ext cx="1796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b="1"/>
              <a:t>Obstructive Sleep Apnea</a:t>
            </a:r>
            <a:r>
              <a:rPr lang="en-IN" sz="1200"/>
              <a:t>: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TextBox 46">
            <a:extLst>
              <a:ext uri="{FF2B5EF4-FFF2-40B4-BE49-F238E27FC236}">
                <a16:creationId xmlns:a16="http://schemas.microsoft.com/office/drawing/2014/main" id="{196D4964-A7D5-1AFB-637B-A24832ED5415}"/>
              </a:ext>
            </a:extLst>
          </p:cNvPr>
          <p:cNvSpPr txBox="1"/>
          <p:nvPr/>
        </p:nvSpPr>
        <p:spPr>
          <a:xfrm>
            <a:off x="10850133" y="4999016"/>
            <a:ext cx="94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2027</a:t>
            </a:r>
          </a:p>
        </p:txBody>
      </p:sp>
      <p:sp>
        <p:nvSpPr>
          <p:cNvPr id="42" name="TextBox 47">
            <a:extLst>
              <a:ext uri="{FF2B5EF4-FFF2-40B4-BE49-F238E27FC236}">
                <a16:creationId xmlns:a16="http://schemas.microsoft.com/office/drawing/2014/main" id="{A620844F-0F85-3C52-C9EB-F7235E823B11}"/>
              </a:ext>
            </a:extLst>
          </p:cNvPr>
          <p:cNvSpPr txBox="1"/>
          <p:nvPr/>
        </p:nvSpPr>
        <p:spPr>
          <a:xfrm>
            <a:off x="9673461" y="4999016"/>
            <a:ext cx="94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2026</a:t>
            </a:r>
          </a:p>
        </p:txBody>
      </p:sp>
      <p:cxnSp>
        <p:nvCxnSpPr>
          <p:cNvPr id="43" name="Straight Connector 48">
            <a:extLst>
              <a:ext uri="{FF2B5EF4-FFF2-40B4-BE49-F238E27FC236}">
                <a16:creationId xmlns:a16="http://schemas.microsoft.com/office/drawing/2014/main" id="{DD4AE4F0-631D-6F8B-71A9-956D7E9E1213}"/>
              </a:ext>
            </a:extLst>
          </p:cNvPr>
          <p:cNvCxnSpPr>
            <a:cxnSpLocks/>
          </p:cNvCxnSpPr>
          <p:nvPr/>
        </p:nvCxnSpPr>
        <p:spPr>
          <a:xfrm>
            <a:off x="11331956" y="1964832"/>
            <a:ext cx="0" cy="2978871"/>
          </a:xfrm>
          <a:prstGeom prst="line">
            <a:avLst/>
          </a:prstGeom>
          <a:ln w="19050">
            <a:solidFill>
              <a:srgbClr val="A398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9">
            <a:extLst>
              <a:ext uri="{FF2B5EF4-FFF2-40B4-BE49-F238E27FC236}">
                <a16:creationId xmlns:a16="http://schemas.microsoft.com/office/drawing/2014/main" id="{08B688C5-ECF6-44D9-88D3-FBC1A7283DDE}"/>
              </a:ext>
            </a:extLst>
          </p:cNvPr>
          <p:cNvCxnSpPr>
            <a:cxnSpLocks/>
          </p:cNvCxnSpPr>
          <p:nvPr/>
        </p:nvCxnSpPr>
        <p:spPr>
          <a:xfrm>
            <a:off x="10149543" y="1964832"/>
            <a:ext cx="0" cy="2978871"/>
          </a:xfrm>
          <a:prstGeom prst="line">
            <a:avLst/>
          </a:prstGeom>
          <a:ln w="19050">
            <a:solidFill>
              <a:srgbClr val="A398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0">
            <a:extLst>
              <a:ext uri="{FF2B5EF4-FFF2-40B4-BE49-F238E27FC236}">
                <a16:creationId xmlns:a16="http://schemas.microsoft.com/office/drawing/2014/main" id="{0D4F3743-CB87-F6B5-3137-7C330F677033}"/>
              </a:ext>
            </a:extLst>
          </p:cNvPr>
          <p:cNvCxnSpPr>
            <a:cxnSpLocks/>
          </p:cNvCxnSpPr>
          <p:nvPr/>
        </p:nvCxnSpPr>
        <p:spPr>
          <a:xfrm>
            <a:off x="7777963" y="1964832"/>
            <a:ext cx="0" cy="2978871"/>
          </a:xfrm>
          <a:prstGeom prst="line">
            <a:avLst/>
          </a:prstGeom>
          <a:ln w="19050">
            <a:solidFill>
              <a:srgbClr val="A3989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1">
            <a:extLst>
              <a:ext uri="{FF2B5EF4-FFF2-40B4-BE49-F238E27FC236}">
                <a16:creationId xmlns:a16="http://schemas.microsoft.com/office/drawing/2014/main" id="{48313E45-FE41-4E5C-1846-2F8A102001EE}"/>
              </a:ext>
            </a:extLst>
          </p:cNvPr>
          <p:cNvSpPr/>
          <p:nvPr/>
        </p:nvSpPr>
        <p:spPr>
          <a:xfrm>
            <a:off x="1800670" y="4888475"/>
            <a:ext cx="132202" cy="132202"/>
          </a:xfrm>
          <a:prstGeom prst="ellipse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Oval 52">
            <a:extLst>
              <a:ext uri="{FF2B5EF4-FFF2-40B4-BE49-F238E27FC236}">
                <a16:creationId xmlns:a16="http://schemas.microsoft.com/office/drawing/2014/main" id="{BB9AD162-C219-06C5-8BB5-6DEE0F72A8C3}"/>
              </a:ext>
            </a:extLst>
          </p:cNvPr>
          <p:cNvSpPr/>
          <p:nvPr/>
        </p:nvSpPr>
        <p:spPr>
          <a:xfrm>
            <a:off x="4166800" y="4888475"/>
            <a:ext cx="132202" cy="132202"/>
          </a:xfrm>
          <a:prstGeom prst="ellipse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Oval 53">
            <a:extLst>
              <a:ext uri="{FF2B5EF4-FFF2-40B4-BE49-F238E27FC236}">
                <a16:creationId xmlns:a16="http://schemas.microsoft.com/office/drawing/2014/main" id="{2CF52A93-1694-149A-E6FC-0F92590BF78A}"/>
              </a:ext>
            </a:extLst>
          </p:cNvPr>
          <p:cNvSpPr/>
          <p:nvPr/>
        </p:nvSpPr>
        <p:spPr>
          <a:xfrm>
            <a:off x="6532930" y="4888475"/>
            <a:ext cx="132202" cy="132202"/>
          </a:xfrm>
          <a:prstGeom prst="ellipse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9" name="Oval 54">
            <a:extLst>
              <a:ext uri="{FF2B5EF4-FFF2-40B4-BE49-F238E27FC236}">
                <a16:creationId xmlns:a16="http://schemas.microsoft.com/office/drawing/2014/main" id="{9054F5F8-325B-E7C7-A2BB-59E084D1B8C3}"/>
              </a:ext>
            </a:extLst>
          </p:cNvPr>
          <p:cNvSpPr/>
          <p:nvPr/>
        </p:nvSpPr>
        <p:spPr>
          <a:xfrm>
            <a:off x="8899060" y="4888475"/>
            <a:ext cx="132202" cy="132202"/>
          </a:xfrm>
          <a:prstGeom prst="ellipse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" name="Oval 55">
            <a:extLst>
              <a:ext uri="{FF2B5EF4-FFF2-40B4-BE49-F238E27FC236}">
                <a16:creationId xmlns:a16="http://schemas.microsoft.com/office/drawing/2014/main" id="{EDB37E8A-3093-EC1F-7396-5513AD853091}"/>
              </a:ext>
            </a:extLst>
          </p:cNvPr>
          <p:cNvSpPr/>
          <p:nvPr/>
        </p:nvSpPr>
        <p:spPr>
          <a:xfrm>
            <a:off x="2983735" y="4888475"/>
            <a:ext cx="132202" cy="132202"/>
          </a:xfrm>
          <a:prstGeom prst="ellipse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Oval 56">
            <a:extLst>
              <a:ext uri="{FF2B5EF4-FFF2-40B4-BE49-F238E27FC236}">
                <a16:creationId xmlns:a16="http://schemas.microsoft.com/office/drawing/2014/main" id="{15456586-FCA5-8F99-00F9-0E2EE0F6CE1F}"/>
              </a:ext>
            </a:extLst>
          </p:cNvPr>
          <p:cNvSpPr/>
          <p:nvPr/>
        </p:nvSpPr>
        <p:spPr>
          <a:xfrm>
            <a:off x="5349865" y="4888475"/>
            <a:ext cx="132202" cy="132202"/>
          </a:xfrm>
          <a:prstGeom prst="ellipse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Oval 57">
            <a:extLst>
              <a:ext uri="{FF2B5EF4-FFF2-40B4-BE49-F238E27FC236}">
                <a16:creationId xmlns:a16="http://schemas.microsoft.com/office/drawing/2014/main" id="{6AFEEF2F-CA53-D575-3A44-B22FB28DCC58}"/>
              </a:ext>
            </a:extLst>
          </p:cNvPr>
          <p:cNvSpPr/>
          <p:nvPr/>
        </p:nvSpPr>
        <p:spPr>
          <a:xfrm>
            <a:off x="7715995" y="4888475"/>
            <a:ext cx="132202" cy="132202"/>
          </a:xfrm>
          <a:prstGeom prst="ellipse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3" name="Oval 58">
            <a:extLst>
              <a:ext uri="{FF2B5EF4-FFF2-40B4-BE49-F238E27FC236}">
                <a16:creationId xmlns:a16="http://schemas.microsoft.com/office/drawing/2014/main" id="{5C55A5B2-9FA0-A753-02BE-2D74872ED892}"/>
              </a:ext>
            </a:extLst>
          </p:cNvPr>
          <p:cNvSpPr/>
          <p:nvPr/>
        </p:nvSpPr>
        <p:spPr>
          <a:xfrm>
            <a:off x="11265187" y="4888475"/>
            <a:ext cx="132202" cy="132202"/>
          </a:xfrm>
          <a:prstGeom prst="ellipse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4" name="Oval 59">
            <a:extLst>
              <a:ext uri="{FF2B5EF4-FFF2-40B4-BE49-F238E27FC236}">
                <a16:creationId xmlns:a16="http://schemas.microsoft.com/office/drawing/2014/main" id="{4AEADA2E-EE67-47C3-6E55-6A9781B9E531}"/>
              </a:ext>
            </a:extLst>
          </p:cNvPr>
          <p:cNvSpPr/>
          <p:nvPr/>
        </p:nvSpPr>
        <p:spPr>
          <a:xfrm>
            <a:off x="10082125" y="4888475"/>
            <a:ext cx="132202" cy="132202"/>
          </a:xfrm>
          <a:prstGeom prst="ellipse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5" name="Pentagon 83">
            <a:extLst>
              <a:ext uri="{FF2B5EF4-FFF2-40B4-BE49-F238E27FC236}">
                <a16:creationId xmlns:a16="http://schemas.microsoft.com/office/drawing/2014/main" id="{7760D48A-2FEF-5FF7-133B-1AA45F5B1247}"/>
              </a:ext>
            </a:extLst>
          </p:cNvPr>
          <p:cNvSpPr/>
          <p:nvPr/>
        </p:nvSpPr>
        <p:spPr>
          <a:xfrm>
            <a:off x="5419127" y="4554404"/>
            <a:ext cx="5912821" cy="1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61">
            <a:extLst>
              <a:ext uri="{FF2B5EF4-FFF2-40B4-BE49-F238E27FC236}">
                <a16:creationId xmlns:a16="http://schemas.microsoft.com/office/drawing/2014/main" id="{3B04E1B4-3545-93BD-3902-F71AFC99C01D}"/>
              </a:ext>
            </a:extLst>
          </p:cNvPr>
          <p:cNvSpPr txBox="1"/>
          <p:nvPr/>
        </p:nvSpPr>
        <p:spPr>
          <a:xfrm>
            <a:off x="6250240" y="4504108"/>
            <a:ext cx="4141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b="1" dirty="0">
                <a:solidFill>
                  <a:srgbClr val="FF0000"/>
                </a:solidFill>
              </a:rPr>
              <a:t>Morbidity/Mortality in Obesity</a:t>
            </a:r>
            <a:r>
              <a:rPr lang="en-IN" sz="1200" dirty="0">
                <a:solidFill>
                  <a:srgbClr val="FF0000"/>
                </a:solidFill>
              </a:rPr>
              <a:t>: </a:t>
            </a:r>
            <a:r>
              <a:rPr lang="en-IN" sz="1200" b="1" dirty="0">
                <a:solidFill>
                  <a:srgbClr val="FF0000"/>
                </a:solidFill>
              </a:rPr>
              <a:t>SURMOUNT-MMO (Phase </a:t>
            </a:r>
            <a:r>
              <a:rPr lang="en-IN" sz="1200" b="1" dirty="0" smtClean="0">
                <a:solidFill>
                  <a:srgbClr val="FF0000"/>
                </a:solidFill>
              </a:rPr>
              <a:t>3)</a:t>
            </a:r>
            <a:endParaRPr lang="en-IN" sz="1200" b="1" baseline="30000" dirty="0">
              <a:solidFill>
                <a:srgbClr val="FF0000"/>
              </a:solidFill>
            </a:endParaRP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487406D4-26E8-A0A0-98E0-DC5CA17F5D7E}"/>
              </a:ext>
            </a:extLst>
          </p:cNvPr>
          <p:cNvSpPr txBox="1"/>
          <p:nvPr/>
        </p:nvSpPr>
        <p:spPr>
          <a:xfrm>
            <a:off x="1772006" y="1501589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Obesity</a:t>
            </a: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: (Phase 3)</a:t>
            </a:r>
            <a:endParaRPr lang="en-US" sz="1400"/>
          </a:p>
        </p:txBody>
      </p:sp>
      <p:sp>
        <p:nvSpPr>
          <p:cNvPr id="60" name="Pentagon 19">
            <a:extLst>
              <a:ext uri="{FF2B5EF4-FFF2-40B4-BE49-F238E27FC236}">
                <a16:creationId xmlns:a16="http://schemas.microsoft.com/office/drawing/2014/main" id="{57092310-0341-C8A1-C160-709D3240CEB6}"/>
              </a:ext>
            </a:extLst>
          </p:cNvPr>
          <p:cNvSpPr/>
          <p:nvPr/>
        </p:nvSpPr>
        <p:spPr>
          <a:xfrm>
            <a:off x="7478228" y="2836882"/>
            <a:ext cx="3077358" cy="1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entagon 19">
            <a:extLst>
              <a:ext uri="{FF2B5EF4-FFF2-40B4-BE49-F238E27FC236}">
                <a16:creationId xmlns:a16="http://schemas.microsoft.com/office/drawing/2014/main" id="{CEEA97EC-FBAD-85B4-1931-839FBA868FF0}"/>
              </a:ext>
            </a:extLst>
          </p:cNvPr>
          <p:cNvSpPr/>
          <p:nvPr/>
        </p:nvSpPr>
        <p:spPr>
          <a:xfrm>
            <a:off x="7397987" y="3038294"/>
            <a:ext cx="3413439" cy="1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6">
            <a:extLst>
              <a:ext uri="{FF2B5EF4-FFF2-40B4-BE49-F238E27FC236}">
                <a16:creationId xmlns:a16="http://schemas.microsoft.com/office/drawing/2014/main" id="{5B3B6061-7723-FB2E-5CDB-43466A38E1CF}"/>
              </a:ext>
            </a:extLst>
          </p:cNvPr>
          <p:cNvSpPr txBox="1"/>
          <p:nvPr/>
        </p:nvSpPr>
        <p:spPr>
          <a:xfrm>
            <a:off x="6434585" y="2592576"/>
            <a:ext cx="1087157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IN" sz="1200" b="1" dirty="0" smtClean="0"/>
              <a:t>SURMOUNT-5</a:t>
            </a:r>
            <a:endParaRPr kumimoji="0" lang="en-IN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TextBox 67">
            <a:extLst>
              <a:ext uri="{FF2B5EF4-FFF2-40B4-BE49-F238E27FC236}">
                <a16:creationId xmlns:a16="http://schemas.microsoft.com/office/drawing/2014/main" id="{6D72D17D-F1E2-A538-2991-33FD6D5505E7}"/>
              </a:ext>
            </a:extLst>
          </p:cNvPr>
          <p:cNvSpPr txBox="1"/>
          <p:nvPr/>
        </p:nvSpPr>
        <p:spPr>
          <a:xfrm>
            <a:off x="7737102" y="2792679"/>
            <a:ext cx="1940916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SURMOUNT-ADOLESCENTS</a:t>
            </a:r>
            <a:endParaRPr 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64" name="TextBox 69">
            <a:extLst>
              <a:ext uri="{FF2B5EF4-FFF2-40B4-BE49-F238E27FC236}">
                <a16:creationId xmlns:a16="http://schemas.microsoft.com/office/drawing/2014/main" id="{EE42CDA9-32B2-7550-70F5-EEF288B4B88D}"/>
              </a:ext>
            </a:extLst>
          </p:cNvPr>
          <p:cNvSpPr txBox="1"/>
          <p:nvPr/>
        </p:nvSpPr>
        <p:spPr>
          <a:xfrm>
            <a:off x="8013645" y="2991462"/>
            <a:ext cx="169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SURMOUNT-MAINTAIN</a:t>
            </a:r>
            <a:endParaRPr 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65" name="Title 9"/>
          <p:cNvSpPr txBox="1">
            <a:spLocks/>
          </p:cNvSpPr>
          <p:nvPr/>
        </p:nvSpPr>
        <p:spPr>
          <a:xfrm>
            <a:off x="603496" y="145129"/>
            <a:ext cx="10972800" cy="1031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 smtClean="0">
                <a:solidFill>
                  <a:srgbClr val="0070C0"/>
                </a:solidFill>
              </a:rPr>
              <a:t>TIRZEPATIDE CLINICAL DEVELOPMENT PROGRAM </a:t>
            </a:r>
            <a:r>
              <a:rPr lang="en-IN" sz="4000" dirty="0" smtClean="0">
                <a:solidFill>
                  <a:srgbClr val="0070C0"/>
                </a:solidFill>
              </a:rPr>
              <a:t/>
            </a:r>
            <a:br>
              <a:rPr lang="en-IN" sz="4000" dirty="0" smtClean="0">
                <a:solidFill>
                  <a:srgbClr val="0070C0"/>
                </a:solidFill>
              </a:rPr>
            </a:br>
            <a:r>
              <a:rPr lang="en-IN" sz="2400" dirty="0" smtClean="0">
                <a:solidFill>
                  <a:srgbClr val="0070C0"/>
                </a:solidFill>
              </a:rPr>
              <a:t>For Obesity and Obesity-Related Complications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66" name="Pentagon 20">
            <a:extLst>
              <a:ext uri="{FF2B5EF4-FFF2-40B4-BE49-F238E27FC236}">
                <a16:creationId xmlns:a16="http://schemas.microsoft.com/office/drawing/2014/main" id="{483A8FFD-EED6-0E56-FEE5-C448F454DF5B}"/>
              </a:ext>
            </a:extLst>
          </p:cNvPr>
          <p:cNvSpPr/>
          <p:nvPr/>
        </p:nvSpPr>
        <p:spPr>
          <a:xfrm>
            <a:off x="5170103" y="3442568"/>
            <a:ext cx="1460120" cy="1781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SURMOUNT-CN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BB749B53-8B22-A923-4237-8641DBCA362A}"/>
              </a:ext>
            </a:extLst>
          </p:cNvPr>
          <p:cNvGrpSpPr/>
          <p:nvPr/>
        </p:nvGrpSpPr>
        <p:grpSpPr>
          <a:xfrm>
            <a:off x="1509672" y="1675136"/>
            <a:ext cx="8700046" cy="3879099"/>
            <a:chOff x="1312835" y="1490203"/>
            <a:chExt cx="8700046" cy="3879099"/>
          </a:xfrm>
        </p:grpSpPr>
        <p:sp>
          <p:nvSpPr>
            <p:cNvPr id="3" name="Rectangle 48">
              <a:extLst>
                <a:ext uri="{FF2B5EF4-FFF2-40B4-BE49-F238E27FC236}">
                  <a16:creationId xmlns:a16="http://schemas.microsoft.com/office/drawing/2014/main" id="{956BD900-1926-4DBD-927D-A3120113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595" y="3756097"/>
              <a:ext cx="6976666" cy="3019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DBECECE4-2EB1-46EC-8297-AD6AABD2B6EB}"/>
                </a:ext>
              </a:extLst>
            </p:cNvPr>
            <p:cNvSpPr txBox="1"/>
            <p:nvPr/>
          </p:nvSpPr>
          <p:spPr>
            <a:xfrm>
              <a:off x="2059728" y="3110757"/>
              <a:ext cx="734667" cy="301918"/>
            </a:xfrm>
            <a:prstGeom prst="rect">
              <a:avLst/>
            </a:prstGeom>
            <a:solidFill>
              <a:srgbClr val="DCD4E9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2.5 m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52D2A80F-070F-47F8-AE01-164C29671B1F}"/>
                </a:ext>
              </a:extLst>
            </p:cNvPr>
            <p:cNvSpPr txBox="1"/>
            <p:nvPr/>
          </p:nvSpPr>
          <p:spPr>
            <a:xfrm>
              <a:off x="2054562" y="2494748"/>
              <a:ext cx="730271" cy="301918"/>
            </a:xfrm>
            <a:prstGeom prst="rect">
              <a:avLst/>
            </a:prstGeom>
            <a:solidFill>
              <a:srgbClr val="DCD4E9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2.5 m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78E5D30A-666D-4055-BFDC-F2F3D5494186}"/>
                </a:ext>
              </a:extLst>
            </p:cNvPr>
            <p:cNvSpPr txBox="1"/>
            <p:nvPr/>
          </p:nvSpPr>
          <p:spPr>
            <a:xfrm>
              <a:off x="2059728" y="1829185"/>
              <a:ext cx="734667" cy="301918"/>
            </a:xfrm>
            <a:prstGeom prst="rect">
              <a:avLst/>
            </a:prstGeom>
            <a:solidFill>
              <a:srgbClr val="DCD4E9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2.5 mg</a:t>
              </a:r>
            </a:p>
          </p:txBody>
        </p:sp>
        <p:sp>
          <p:nvSpPr>
            <p:cNvPr id="7" name="Rectangle 59">
              <a:extLst>
                <a:ext uri="{FF2B5EF4-FFF2-40B4-BE49-F238E27FC236}">
                  <a16:creationId xmlns:a16="http://schemas.microsoft.com/office/drawing/2014/main" id="{FF0CC698-3167-4B0F-9C14-3BFABEDB9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726" y="1829185"/>
              <a:ext cx="4740875" cy="3019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DC70FCD1-7B89-4F69-8AB4-CA4B2AF27466}"/>
                </a:ext>
              </a:extLst>
            </p:cNvPr>
            <p:cNvSpPr txBox="1"/>
            <p:nvPr/>
          </p:nvSpPr>
          <p:spPr>
            <a:xfrm>
              <a:off x="2785567" y="2494748"/>
              <a:ext cx="735139" cy="30191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 mg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62FFAC0E-4BB7-4DB3-AD1E-F32A6AA6D330}"/>
                </a:ext>
              </a:extLst>
            </p:cNvPr>
            <p:cNvSpPr txBox="1"/>
            <p:nvPr/>
          </p:nvSpPr>
          <p:spPr>
            <a:xfrm>
              <a:off x="6280860" y="2539196"/>
              <a:ext cx="746579" cy="24895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mg</a:t>
              </a:r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2DB93FB2-92CD-4D5A-8B89-6B860B4EDA7B}"/>
                </a:ext>
              </a:extLst>
            </p:cNvPr>
            <p:cNvSpPr txBox="1"/>
            <p:nvPr/>
          </p:nvSpPr>
          <p:spPr>
            <a:xfrm>
              <a:off x="2785566" y="1829185"/>
              <a:ext cx="734667" cy="296437"/>
            </a:xfrm>
            <a:prstGeom prst="rect">
              <a:avLst/>
            </a:prstGeom>
            <a:solidFill>
              <a:srgbClr val="3E2A5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 mg</a:t>
              </a: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65323B3A-21DC-47C5-B4D7-FAC4A24D5D2A}"/>
                </a:ext>
              </a:extLst>
            </p:cNvPr>
            <p:cNvSpPr txBox="1"/>
            <p:nvPr/>
          </p:nvSpPr>
          <p:spPr>
            <a:xfrm>
              <a:off x="3518614" y="1829185"/>
              <a:ext cx="779112" cy="301918"/>
            </a:xfrm>
            <a:prstGeom prst="rect">
              <a:avLst/>
            </a:prstGeom>
            <a:solidFill>
              <a:srgbClr val="C6007E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mg</a:t>
              </a: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D9A58ED-8E2A-40A5-80C3-72053FD78333}"/>
                </a:ext>
              </a:extLst>
            </p:cNvPr>
            <p:cNvSpPr txBox="1"/>
            <p:nvPr/>
          </p:nvSpPr>
          <p:spPr>
            <a:xfrm>
              <a:off x="7026050" y="1855668"/>
              <a:ext cx="746579" cy="24895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 mg</a:t>
              </a:r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F913A64B-4C63-4732-9BC4-C4A8868F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67" y="3110757"/>
              <a:ext cx="6244972" cy="301918"/>
            </a:xfrm>
            <a:prstGeom prst="rect">
              <a:avLst/>
            </a:prstGeom>
            <a:solidFill>
              <a:srgbClr val="0E28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63641A78-6B5F-46AD-8A07-2FA666384512}"/>
                </a:ext>
              </a:extLst>
            </p:cNvPr>
            <p:cNvSpPr txBox="1"/>
            <p:nvPr/>
          </p:nvSpPr>
          <p:spPr>
            <a:xfrm>
              <a:off x="5451518" y="3172797"/>
              <a:ext cx="927578" cy="17783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 mg</a:t>
              </a: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A81E1929-B8B8-432B-ABE0-CE309D5A37A1}"/>
                </a:ext>
              </a:extLst>
            </p:cNvPr>
            <p:cNvSpPr txBox="1"/>
            <p:nvPr/>
          </p:nvSpPr>
          <p:spPr>
            <a:xfrm>
              <a:off x="6969384" y="3462229"/>
              <a:ext cx="2346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Injectable placebo QW*</a:t>
              </a: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C572ABC3-AE34-4F35-A109-56C9442D73FD}"/>
                </a:ext>
              </a:extLst>
            </p:cNvPr>
            <p:cNvSpPr txBox="1"/>
            <p:nvPr/>
          </p:nvSpPr>
          <p:spPr bwMode="auto">
            <a:xfrm>
              <a:off x="1314409" y="4969192"/>
              <a:ext cx="14803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Randomization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1:1:1:1 ratio (n=2539)</a:t>
              </a: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400C555C-2246-4341-87BF-3A6C6DB1E27A}"/>
                </a:ext>
              </a:extLst>
            </p:cNvPr>
            <p:cNvSpPr txBox="1"/>
            <p:nvPr/>
          </p:nvSpPr>
          <p:spPr bwMode="auto">
            <a:xfrm>
              <a:off x="9034643" y="2727872"/>
              <a:ext cx="8177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Safety follow-up</a:t>
              </a:r>
              <a:endParaRPr kumimoji="0" lang="en-GB" sz="1000" b="0" i="0" u="none" strike="noStrike" kern="0" cap="none" spc="-1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39BD4B64-5E50-402E-8E92-B8B20F8803B2}"/>
                </a:ext>
              </a:extLst>
            </p:cNvPr>
            <p:cNvSpPr txBox="1"/>
            <p:nvPr/>
          </p:nvSpPr>
          <p:spPr>
            <a:xfrm>
              <a:off x="9034626" y="4164355"/>
              <a:ext cx="7324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 weeks</a:t>
              </a:r>
            </a:p>
          </p:txBody>
        </p:sp>
        <p:sp>
          <p:nvSpPr>
            <p:cNvPr id="19" name="TextBox 29">
              <a:extLst>
                <a:ext uri="{FF2B5EF4-FFF2-40B4-BE49-F238E27FC236}">
                  <a16:creationId xmlns:a16="http://schemas.microsoft.com/office/drawing/2014/main" id="{5EC092D7-C420-4003-A61C-E635DB1C2423}"/>
                </a:ext>
              </a:extLst>
            </p:cNvPr>
            <p:cNvSpPr txBox="1"/>
            <p:nvPr/>
          </p:nvSpPr>
          <p:spPr>
            <a:xfrm>
              <a:off x="8561931" y="4589075"/>
              <a:ext cx="9546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C0366087-67B5-4600-8AA2-D7CA6F99D4A3}"/>
                </a:ext>
              </a:extLst>
            </p:cNvPr>
            <p:cNvSpPr txBox="1"/>
            <p:nvPr/>
          </p:nvSpPr>
          <p:spPr>
            <a:xfrm>
              <a:off x="1896345" y="4589075"/>
              <a:ext cx="316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1" name="TextBox 31">
              <a:extLst>
                <a:ext uri="{FF2B5EF4-FFF2-40B4-BE49-F238E27FC236}">
                  <a16:creationId xmlns:a16="http://schemas.microsoft.com/office/drawing/2014/main" id="{03C8CACF-E9A5-48EE-B7D9-E765AC737AFB}"/>
                </a:ext>
              </a:extLst>
            </p:cNvPr>
            <p:cNvSpPr txBox="1"/>
            <p:nvPr/>
          </p:nvSpPr>
          <p:spPr>
            <a:xfrm>
              <a:off x="1503869" y="4589075"/>
              <a:ext cx="3739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22" name="TextBox 33">
              <a:extLst>
                <a:ext uri="{FF2B5EF4-FFF2-40B4-BE49-F238E27FC236}">
                  <a16:creationId xmlns:a16="http://schemas.microsoft.com/office/drawing/2014/main" id="{C2A6D4C4-3D29-440F-804C-241AE0225011}"/>
                </a:ext>
              </a:extLst>
            </p:cNvPr>
            <p:cNvSpPr txBox="1"/>
            <p:nvPr/>
          </p:nvSpPr>
          <p:spPr>
            <a:xfrm>
              <a:off x="2643950" y="4589075"/>
              <a:ext cx="316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06781D07-A8EE-4CE8-B5D9-8738EA9FB0EA}"/>
                </a:ext>
              </a:extLst>
            </p:cNvPr>
            <p:cNvSpPr txBox="1"/>
            <p:nvPr/>
          </p:nvSpPr>
          <p:spPr>
            <a:xfrm>
              <a:off x="3375590" y="4589075"/>
              <a:ext cx="316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" name="TextBox 35">
              <a:extLst>
                <a:ext uri="{FF2B5EF4-FFF2-40B4-BE49-F238E27FC236}">
                  <a16:creationId xmlns:a16="http://schemas.microsoft.com/office/drawing/2014/main" id="{0013D5B0-4CF6-4561-9CCB-C543D8810C92}"/>
                </a:ext>
              </a:extLst>
            </p:cNvPr>
            <p:cNvSpPr txBox="1"/>
            <p:nvPr/>
          </p:nvSpPr>
          <p:spPr>
            <a:xfrm>
              <a:off x="4063514" y="4589075"/>
              <a:ext cx="4344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5" name="TextBox 36">
              <a:extLst>
                <a:ext uri="{FF2B5EF4-FFF2-40B4-BE49-F238E27FC236}">
                  <a16:creationId xmlns:a16="http://schemas.microsoft.com/office/drawing/2014/main" id="{72F1D3E0-1D10-4BBD-B389-36CFB15F3F5D}"/>
                </a:ext>
              </a:extLst>
            </p:cNvPr>
            <p:cNvSpPr txBox="1"/>
            <p:nvPr/>
          </p:nvSpPr>
          <p:spPr>
            <a:xfrm>
              <a:off x="4803673" y="4589075"/>
              <a:ext cx="4344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6" name="TextBox 37">
              <a:extLst>
                <a:ext uri="{FF2B5EF4-FFF2-40B4-BE49-F238E27FC236}">
                  <a16:creationId xmlns:a16="http://schemas.microsoft.com/office/drawing/2014/main" id="{644CB9F6-68CC-458E-87B4-5E7E5947100F}"/>
                </a:ext>
              </a:extLst>
            </p:cNvPr>
            <p:cNvSpPr txBox="1"/>
            <p:nvPr/>
          </p:nvSpPr>
          <p:spPr>
            <a:xfrm>
              <a:off x="5492352" y="4589075"/>
              <a:ext cx="4344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id="{0E525A9F-6427-4B9F-AFBE-5AA08FDD6487}"/>
                </a:ext>
              </a:extLst>
            </p:cNvPr>
            <p:cNvSpPr txBox="1"/>
            <p:nvPr/>
          </p:nvSpPr>
          <p:spPr>
            <a:xfrm>
              <a:off x="6259884" y="4589075"/>
              <a:ext cx="4344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28" name="TextBox 39">
              <a:extLst>
                <a:ext uri="{FF2B5EF4-FFF2-40B4-BE49-F238E27FC236}">
                  <a16:creationId xmlns:a16="http://schemas.microsoft.com/office/drawing/2014/main" id="{548C99E5-6D17-4358-BE1D-04300F121711}"/>
                </a:ext>
              </a:extLst>
            </p:cNvPr>
            <p:cNvSpPr txBox="1"/>
            <p:nvPr/>
          </p:nvSpPr>
          <p:spPr>
            <a:xfrm>
              <a:off x="9519744" y="4589075"/>
              <a:ext cx="410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</a:p>
          </p:txBody>
        </p:sp>
        <p:sp>
          <p:nvSpPr>
            <p:cNvPr id="29" name="TextBox 40">
              <a:extLst>
                <a:ext uri="{FF2B5EF4-FFF2-40B4-BE49-F238E27FC236}">
                  <a16:creationId xmlns:a16="http://schemas.microsoft.com/office/drawing/2014/main" id="{CEB88210-8E4F-459C-9346-A11DF16CA506}"/>
                </a:ext>
              </a:extLst>
            </p:cNvPr>
            <p:cNvSpPr txBox="1"/>
            <p:nvPr/>
          </p:nvSpPr>
          <p:spPr>
            <a:xfrm>
              <a:off x="4435437" y="4821522"/>
              <a:ext cx="20665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Weeks on Treatment</a:t>
              </a: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5B11AFEC-52E2-47E6-AD50-10893B263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35" y="1688979"/>
              <a:ext cx="737630" cy="2539747"/>
            </a:xfrm>
            <a:prstGeom prst="homePlate">
              <a:avLst>
                <a:gd name="adj" fmla="val 57417"/>
              </a:avLst>
            </a:prstGeom>
            <a:solidFill>
              <a:srgbClr val="DCD4E9">
                <a:alpha val="75000"/>
              </a:srgbClr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-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42">
              <a:extLst>
                <a:ext uri="{FF2B5EF4-FFF2-40B4-BE49-F238E27FC236}">
                  <a16:creationId xmlns:a16="http://schemas.microsoft.com/office/drawing/2014/main" id="{90394538-711D-495A-8224-BDA1FE2B77C8}"/>
                </a:ext>
              </a:extLst>
            </p:cNvPr>
            <p:cNvSpPr txBox="1"/>
            <p:nvPr/>
          </p:nvSpPr>
          <p:spPr bwMode="auto">
            <a:xfrm rot="16200000">
              <a:off x="435504" y="2828817"/>
              <a:ext cx="2105233" cy="260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4572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2-Week Screening</a:t>
              </a:r>
              <a:endParaRPr kumimoji="0" lang="en-GB" sz="1100" b="0" i="0" u="none" strike="noStrike" kern="0" cap="none" spc="-1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43">
              <a:extLst>
                <a:ext uri="{FF2B5EF4-FFF2-40B4-BE49-F238E27FC236}">
                  <a16:creationId xmlns:a16="http://schemas.microsoft.com/office/drawing/2014/main" id="{6FC4FBDF-421F-42B7-BCD5-D74C1EDD60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12835" y="4516478"/>
              <a:ext cx="8450745" cy="0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2854D02C-AA30-E14C-44B1-49E87A17D9F0}"/>
                </a:ext>
              </a:extLst>
            </p:cNvPr>
            <p:cNvGrpSpPr/>
            <p:nvPr/>
          </p:nvGrpSpPr>
          <p:grpSpPr>
            <a:xfrm>
              <a:off x="1692260" y="1518268"/>
              <a:ext cx="7342376" cy="2998200"/>
              <a:chOff x="1692260" y="1252101"/>
              <a:chExt cx="7342376" cy="3264367"/>
            </a:xfrm>
          </p:grpSpPr>
          <p:sp>
            <p:nvSpPr>
              <p:cNvPr id="49" name="Line 33">
                <a:extLst>
                  <a:ext uri="{FF2B5EF4-FFF2-40B4-BE49-F238E27FC236}">
                    <a16:creationId xmlns:a16="http://schemas.microsoft.com/office/drawing/2014/main" id="{9BC4DC03-2A73-4A52-99C4-D40231513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4568" y="1252102"/>
                <a:ext cx="0" cy="326436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Line 43">
                <a:extLst>
                  <a:ext uri="{FF2B5EF4-FFF2-40B4-BE49-F238E27FC236}">
                    <a16:creationId xmlns:a16="http://schemas.microsoft.com/office/drawing/2014/main" id="{2A6DE6B8-F483-441D-B944-BBD082B23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34636" y="1252102"/>
                <a:ext cx="0" cy="3264366"/>
              </a:xfrm>
              <a:prstGeom prst="line">
                <a:avLst/>
              </a:prstGeom>
              <a:noFill/>
              <a:ln w="9525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33">
                <a:extLst>
                  <a:ext uri="{FF2B5EF4-FFF2-40B4-BE49-F238E27FC236}">
                    <a16:creationId xmlns:a16="http://schemas.microsoft.com/office/drawing/2014/main" id="{581B4CC9-CC15-4046-90FD-33F1D03CA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2260" y="1252101"/>
                <a:ext cx="1086" cy="3219962"/>
              </a:xfrm>
              <a:prstGeom prst="line">
                <a:avLst/>
              </a:prstGeom>
              <a:noFill/>
              <a:ln w="9525" cap="flat">
                <a:solidFill>
                  <a:schemeClr val="accent5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Rectangle 53">
              <a:extLst>
                <a:ext uri="{FF2B5EF4-FFF2-40B4-BE49-F238E27FC236}">
                  <a16:creationId xmlns:a16="http://schemas.microsoft.com/office/drawing/2014/main" id="{CEB4D1AE-DFC6-4635-8719-434952DA9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7563" y="2494748"/>
              <a:ext cx="4785695" cy="301918"/>
            </a:xfrm>
            <a:prstGeom prst="rect">
              <a:avLst/>
            </a:prstGeom>
            <a:solidFill>
              <a:srgbClr val="C419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092D666-9A40-43AA-8DDD-805CA607C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227" y="1829185"/>
              <a:ext cx="3325373" cy="301918"/>
            </a:xfrm>
            <a:prstGeom prst="rect">
              <a:avLst/>
            </a:prstGeom>
            <a:solidFill>
              <a:srgbClr val="F143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48">
              <a:extLst>
                <a:ext uri="{FF2B5EF4-FFF2-40B4-BE49-F238E27FC236}">
                  <a16:creationId xmlns:a16="http://schemas.microsoft.com/office/drawing/2014/main" id="{94EFA3FC-22D6-4DEA-A4D1-D4208EAACDEF}"/>
                </a:ext>
              </a:extLst>
            </p:cNvPr>
            <p:cNvSpPr txBox="1"/>
            <p:nvPr/>
          </p:nvSpPr>
          <p:spPr>
            <a:xfrm>
              <a:off x="3516565" y="2494748"/>
              <a:ext cx="734667" cy="301918"/>
            </a:xfrm>
            <a:prstGeom prst="rect">
              <a:avLst/>
            </a:prstGeom>
            <a:solidFill>
              <a:srgbClr val="077F6E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7.5 mg</a:t>
              </a:r>
            </a:p>
          </p:txBody>
        </p:sp>
        <p:sp>
          <p:nvSpPr>
            <p:cNvPr id="37" name="TextBox 49">
              <a:extLst>
                <a:ext uri="{FF2B5EF4-FFF2-40B4-BE49-F238E27FC236}">
                  <a16:creationId xmlns:a16="http://schemas.microsoft.com/office/drawing/2014/main" id="{C08A76AA-3A78-4DFC-9097-06270C919E34}"/>
                </a:ext>
              </a:extLst>
            </p:cNvPr>
            <p:cNvSpPr txBox="1"/>
            <p:nvPr/>
          </p:nvSpPr>
          <p:spPr>
            <a:xfrm>
              <a:off x="3516565" y="1829185"/>
              <a:ext cx="734667" cy="301918"/>
            </a:xfrm>
            <a:prstGeom prst="rect">
              <a:avLst/>
            </a:prstGeom>
            <a:solidFill>
              <a:srgbClr val="077F6E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7.5 mg</a:t>
              </a:r>
            </a:p>
          </p:txBody>
        </p:sp>
        <p:sp>
          <p:nvSpPr>
            <p:cNvPr id="38" name="TextBox 50">
              <a:extLst>
                <a:ext uri="{FF2B5EF4-FFF2-40B4-BE49-F238E27FC236}">
                  <a16:creationId xmlns:a16="http://schemas.microsoft.com/office/drawing/2014/main" id="{97875781-C4C5-4CA1-8449-35873C3F93BA}"/>
                </a:ext>
              </a:extLst>
            </p:cNvPr>
            <p:cNvSpPr txBox="1"/>
            <p:nvPr/>
          </p:nvSpPr>
          <p:spPr>
            <a:xfrm>
              <a:off x="4247564" y="1829185"/>
              <a:ext cx="734667" cy="301918"/>
            </a:xfrm>
            <a:prstGeom prst="rect">
              <a:avLst/>
            </a:prstGeom>
            <a:solidFill>
              <a:srgbClr val="C4197F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mg</a:t>
              </a:r>
            </a:p>
          </p:txBody>
        </p:sp>
        <p:sp>
          <p:nvSpPr>
            <p:cNvPr id="39" name="TextBox 51">
              <a:extLst>
                <a:ext uri="{FF2B5EF4-FFF2-40B4-BE49-F238E27FC236}">
                  <a16:creationId xmlns:a16="http://schemas.microsoft.com/office/drawing/2014/main" id="{ADB6A92E-2D75-4CAD-9E9A-17E681BCACD8}"/>
                </a:ext>
              </a:extLst>
            </p:cNvPr>
            <p:cNvSpPr txBox="1"/>
            <p:nvPr/>
          </p:nvSpPr>
          <p:spPr>
            <a:xfrm>
              <a:off x="4978563" y="1829185"/>
              <a:ext cx="734667" cy="301918"/>
            </a:xfrm>
            <a:prstGeom prst="rect">
              <a:avLst/>
            </a:prstGeom>
            <a:solidFill>
              <a:srgbClr val="1F75BB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12.5 mg</a:t>
              </a:r>
            </a:p>
          </p:txBody>
        </p:sp>
        <p:sp>
          <p:nvSpPr>
            <p:cNvPr id="40" name="TextBox 52">
              <a:extLst>
                <a:ext uri="{FF2B5EF4-FFF2-40B4-BE49-F238E27FC236}">
                  <a16:creationId xmlns:a16="http://schemas.microsoft.com/office/drawing/2014/main" id="{2EBA71AE-8BC3-4954-89D2-61CAA7843030}"/>
                </a:ext>
              </a:extLst>
            </p:cNvPr>
            <p:cNvSpPr txBox="1"/>
            <p:nvPr/>
          </p:nvSpPr>
          <p:spPr>
            <a:xfrm>
              <a:off x="6441833" y="2521231"/>
              <a:ext cx="746579" cy="24895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mg</a:t>
              </a:r>
            </a:p>
          </p:txBody>
        </p:sp>
        <p:sp>
          <p:nvSpPr>
            <p:cNvPr id="41" name="TextBox 53">
              <a:extLst>
                <a:ext uri="{FF2B5EF4-FFF2-40B4-BE49-F238E27FC236}">
                  <a16:creationId xmlns:a16="http://schemas.microsoft.com/office/drawing/2014/main" id="{19BBDAE2-8182-4D48-AFD2-D845F9537F31}"/>
                </a:ext>
              </a:extLst>
            </p:cNvPr>
            <p:cNvSpPr txBox="1"/>
            <p:nvPr/>
          </p:nvSpPr>
          <p:spPr>
            <a:xfrm>
              <a:off x="7187023" y="1855668"/>
              <a:ext cx="746579" cy="24895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 mg</a:t>
              </a:r>
            </a:p>
          </p:txBody>
        </p:sp>
        <p:sp>
          <p:nvSpPr>
            <p:cNvPr id="42" name="TextBox 55">
              <a:extLst>
                <a:ext uri="{FF2B5EF4-FFF2-40B4-BE49-F238E27FC236}">
                  <a16:creationId xmlns:a16="http://schemas.microsoft.com/office/drawing/2014/main" id="{1CCF574B-C0BE-4C40-8F31-B1F0CBB4F501}"/>
                </a:ext>
              </a:extLst>
            </p:cNvPr>
            <p:cNvSpPr txBox="1"/>
            <p:nvPr/>
          </p:nvSpPr>
          <p:spPr bwMode="auto">
            <a:xfrm>
              <a:off x="8044899" y="4949066"/>
              <a:ext cx="1967982" cy="246221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-1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Co-Primary Endpoints</a:t>
              </a:r>
            </a:p>
          </p:txBody>
        </p:sp>
        <p:sp>
          <p:nvSpPr>
            <p:cNvPr id="43" name="TextBox 65">
              <a:extLst>
                <a:ext uri="{FF2B5EF4-FFF2-40B4-BE49-F238E27FC236}">
                  <a16:creationId xmlns:a16="http://schemas.microsoft.com/office/drawing/2014/main" id="{CD64DCAF-6215-4B96-85E9-320E1F2EFF10}"/>
                </a:ext>
              </a:extLst>
            </p:cNvPr>
            <p:cNvSpPr txBox="1"/>
            <p:nvPr/>
          </p:nvSpPr>
          <p:spPr>
            <a:xfrm>
              <a:off x="6969384" y="1490203"/>
              <a:ext cx="2702815" cy="289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Tirzepatide 15 mg QW*</a:t>
              </a:r>
            </a:p>
          </p:txBody>
        </p:sp>
        <p:sp>
          <p:nvSpPr>
            <p:cNvPr id="44" name="TextBox 66">
              <a:extLst>
                <a:ext uri="{FF2B5EF4-FFF2-40B4-BE49-F238E27FC236}">
                  <a16:creationId xmlns:a16="http://schemas.microsoft.com/office/drawing/2014/main" id="{2344FD85-7DAD-4AEF-91F9-216FECE5EC1E}"/>
                </a:ext>
              </a:extLst>
            </p:cNvPr>
            <p:cNvSpPr txBox="1"/>
            <p:nvPr/>
          </p:nvSpPr>
          <p:spPr>
            <a:xfrm>
              <a:off x="6969384" y="2177418"/>
              <a:ext cx="2202395" cy="289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 dirty="0">
                  <a:ln>
                    <a:noFill/>
                  </a:ln>
                  <a:solidFill>
                    <a:srgbClr val="C21A7C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Tirzepatide 10 mg QW*</a:t>
              </a:r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E3279FBA-618A-4A72-967E-D5BCBD328F73}"/>
                </a:ext>
              </a:extLst>
            </p:cNvPr>
            <p:cNvSpPr txBox="1"/>
            <p:nvPr/>
          </p:nvSpPr>
          <p:spPr>
            <a:xfrm>
              <a:off x="6969384" y="2848335"/>
              <a:ext cx="2004244" cy="289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 dirty="0">
                  <a:ln>
                    <a:noFill/>
                  </a:ln>
                  <a:solidFill>
                    <a:srgbClr val="3F2A5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Tirzepatide 5 mg QW*</a:t>
              </a:r>
            </a:p>
          </p:txBody>
        </p:sp>
        <p:sp>
          <p:nvSpPr>
            <p:cNvPr id="46" name="TextBox 58">
              <a:extLst>
                <a:ext uri="{FF2B5EF4-FFF2-40B4-BE49-F238E27FC236}">
                  <a16:creationId xmlns:a16="http://schemas.microsoft.com/office/drawing/2014/main" id="{C045AB1B-74A4-43C2-8EAC-4A0F92451A4F}"/>
                </a:ext>
              </a:extLst>
            </p:cNvPr>
            <p:cNvSpPr txBox="1"/>
            <p:nvPr/>
          </p:nvSpPr>
          <p:spPr>
            <a:xfrm>
              <a:off x="2052470" y="4093260"/>
              <a:ext cx="69766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-2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Tirzepatide and placebo were administered QW subcutaneously </a:t>
              </a:r>
              <a:br>
                <a:rPr kumimoji="0" lang="en-US" sz="1000" b="0" i="0" u="none" strike="noStrike" kern="1200" cap="none" spc="-2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en-US" sz="1000" b="1" i="0" u="none" strike="noStrike" kern="1200" cap="none" spc="-2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 an adjunct to a reduced-calorie diet and increased physical activity.</a:t>
              </a:r>
              <a:endParaRPr kumimoji="0" lang="en-IN" sz="1000" b="1" i="0" u="none" strike="noStrike" kern="1200" cap="none" spc="-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riangle 15">
              <a:extLst>
                <a:ext uri="{FF2B5EF4-FFF2-40B4-BE49-F238E27FC236}">
                  <a16:creationId xmlns:a16="http://schemas.microsoft.com/office/drawing/2014/main" id="{7637AC9B-E444-3F28-A1D1-210861059129}"/>
                </a:ext>
              </a:extLst>
            </p:cNvPr>
            <p:cNvSpPr/>
            <p:nvPr/>
          </p:nvSpPr>
          <p:spPr>
            <a:xfrm>
              <a:off x="1962684" y="4834854"/>
              <a:ext cx="190064" cy="146135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riangle 15">
              <a:extLst>
                <a:ext uri="{FF2B5EF4-FFF2-40B4-BE49-F238E27FC236}">
                  <a16:creationId xmlns:a16="http://schemas.microsoft.com/office/drawing/2014/main" id="{3415E7BF-6F17-BCDF-90DA-B9DE1ED18DAD}"/>
                </a:ext>
              </a:extLst>
            </p:cNvPr>
            <p:cNvSpPr/>
            <p:nvPr/>
          </p:nvSpPr>
          <p:spPr>
            <a:xfrm>
              <a:off x="8957612" y="4834854"/>
              <a:ext cx="190064" cy="146135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FED514C5-0BE9-8451-D241-4940E3207CFB}"/>
              </a:ext>
            </a:extLst>
          </p:cNvPr>
          <p:cNvSpPr txBox="1">
            <a:spLocks/>
          </p:cNvSpPr>
          <p:nvPr/>
        </p:nvSpPr>
        <p:spPr>
          <a:xfrm>
            <a:off x="522514" y="341823"/>
            <a:ext cx="11168657" cy="647552"/>
          </a:xfrm>
          <a:prstGeom prst="rect">
            <a:avLst/>
          </a:prstGeom>
        </p:spPr>
        <p:txBody>
          <a:bodyPr vert="horz" lIns="0" tIns="36576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00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SURMOUNT-1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3" name="TextBox 2">
            <a:extLst>
              <a:ext uri="{FF2B5EF4-FFF2-40B4-BE49-F238E27FC236}">
                <a16:creationId xmlns:a16="http://schemas.microsoft.com/office/drawing/2014/main" id="{6531D2E0-1253-2871-A79E-EAA8EECA5557}"/>
              </a:ext>
            </a:extLst>
          </p:cNvPr>
          <p:cNvSpPr txBox="1"/>
          <p:nvPr/>
        </p:nvSpPr>
        <p:spPr>
          <a:xfrm>
            <a:off x="437759" y="5699171"/>
            <a:ext cx="10608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Jastreboff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A. M. et al. N Engl J Med 2022</a:t>
            </a: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9">
            <a:extLst>
              <a:ext uri="{FF2B5EF4-FFF2-40B4-BE49-F238E27FC236}">
                <a16:creationId xmlns:a16="http://schemas.microsoft.com/office/drawing/2014/main" id="{8A4DF1FF-0FF5-E601-A0EF-FF152FC994BD}"/>
              </a:ext>
            </a:extLst>
          </p:cNvPr>
          <p:cNvSpPr/>
          <p:nvPr/>
        </p:nvSpPr>
        <p:spPr>
          <a:xfrm>
            <a:off x="1589496" y="5361597"/>
            <a:ext cx="5279811" cy="12700"/>
          </a:xfrm>
          <a:custGeom>
            <a:avLst/>
            <a:gdLst>
              <a:gd name="connsiteX0" fmla="*/ 5279812 w 5279811"/>
              <a:gd name="connsiteY0" fmla="*/ 0 h 12700"/>
              <a:gd name="connsiteX1" fmla="*/ 0 w 5279811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79811" h="12700">
                <a:moveTo>
                  <a:pt x="5279812" y="0"/>
                </a:moveTo>
                <a:lnTo>
                  <a:pt x="0" y="0"/>
                </a:lnTo>
              </a:path>
            </a:pathLst>
          </a:custGeom>
          <a:ln w="1025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40">
            <a:extLst>
              <a:ext uri="{FF2B5EF4-FFF2-40B4-BE49-F238E27FC236}">
                <a16:creationId xmlns:a16="http://schemas.microsoft.com/office/drawing/2014/main" id="{F0AB768A-707D-EDA5-61E8-E341B425B6EF}"/>
              </a:ext>
            </a:extLst>
          </p:cNvPr>
          <p:cNvSpPr/>
          <p:nvPr/>
        </p:nvSpPr>
        <p:spPr>
          <a:xfrm>
            <a:off x="875767" y="2070890"/>
            <a:ext cx="5993540" cy="0"/>
          </a:xfrm>
          <a:custGeom>
            <a:avLst/>
            <a:gdLst>
              <a:gd name="connsiteX0" fmla="*/ 0 w 5993540"/>
              <a:gd name="connsiteY0" fmla="*/ 5080 h 5080"/>
              <a:gd name="connsiteX1" fmla="*/ 5993541 w 5993540"/>
              <a:gd name="connsiteY1" fmla="*/ 0 h 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93540" h="5080">
                <a:moveTo>
                  <a:pt x="0" y="5080"/>
                </a:moveTo>
                <a:lnTo>
                  <a:pt x="5993541" y="0"/>
                </a:lnTo>
              </a:path>
            </a:pathLst>
          </a:custGeom>
          <a:ln w="1011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43">
            <a:extLst>
              <a:ext uri="{FF2B5EF4-FFF2-40B4-BE49-F238E27FC236}">
                <a16:creationId xmlns:a16="http://schemas.microsoft.com/office/drawing/2014/main" id="{79ACFFE0-F756-B29F-265D-C5CEA57C76EE}"/>
              </a:ext>
            </a:extLst>
          </p:cNvPr>
          <p:cNvSpPr/>
          <p:nvPr/>
        </p:nvSpPr>
        <p:spPr>
          <a:xfrm>
            <a:off x="875767" y="2620937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45">
            <a:extLst>
              <a:ext uri="{FF2B5EF4-FFF2-40B4-BE49-F238E27FC236}">
                <a16:creationId xmlns:a16="http://schemas.microsoft.com/office/drawing/2014/main" id="{1FD844CD-B5EE-7180-5831-1D3A78EC1344}"/>
              </a:ext>
            </a:extLst>
          </p:cNvPr>
          <p:cNvSpPr/>
          <p:nvPr/>
        </p:nvSpPr>
        <p:spPr>
          <a:xfrm>
            <a:off x="875767" y="3168307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46">
            <a:extLst>
              <a:ext uri="{FF2B5EF4-FFF2-40B4-BE49-F238E27FC236}">
                <a16:creationId xmlns:a16="http://schemas.microsoft.com/office/drawing/2014/main" id="{1F0BFB51-911F-AA8C-1F45-7D1677A58454}"/>
              </a:ext>
            </a:extLst>
          </p:cNvPr>
          <p:cNvSpPr/>
          <p:nvPr/>
        </p:nvSpPr>
        <p:spPr>
          <a:xfrm>
            <a:off x="875767" y="3716947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id="{B87B3708-21F4-A75F-C62E-4734C803D51B}"/>
              </a:ext>
            </a:extLst>
          </p:cNvPr>
          <p:cNvSpPr/>
          <p:nvPr/>
        </p:nvSpPr>
        <p:spPr>
          <a:xfrm>
            <a:off x="875767" y="4264317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CF749312-5A49-C40C-73AD-B3BA14D6234A}"/>
              </a:ext>
            </a:extLst>
          </p:cNvPr>
          <p:cNvSpPr/>
          <p:nvPr/>
        </p:nvSpPr>
        <p:spPr>
          <a:xfrm>
            <a:off x="875767" y="4812957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08BD9DAB-D11A-F021-880B-EA0FF680ACF5}"/>
              </a:ext>
            </a:extLst>
          </p:cNvPr>
          <p:cNvSpPr/>
          <p:nvPr/>
        </p:nvSpPr>
        <p:spPr>
          <a:xfrm>
            <a:off x="875767" y="5360327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58">
            <a:extLst>
              <a:ext uri="{FF2B5EF4-FFF2-40B4-BE49-F238E27FC236}">
                <a16:creationId xmlns:a16="http://schemas.microsoft.com/office/drawing/2014/main" id="{71F83062-5DA1-C119-7FEC-9C846E8CB224}"/>
              </a:ext>
            </a:extLst>
          </p:cNvPr>
          <p:cNvSpPr/>
          <p:nvPr/>
        </p:nvSpPr>
        <p:spPr>
          <a:xfrm>
            <a:off x="3880807" y="5364137"/>
            <a:ext cx="12722" cy="114300"/>
          </a:xfrm>
          <a:custGeom>
            <a:avLst/>
            <a:gdLst>
              <a:gd name="connsiteX0" fmla="*/ 0 w 12722"/>
              <a:gd name="connsiteY0" fmla="*/ 114300 h 114300"/>
              <a:gd name="connsiteX1" fmla="*/ 0 w 12722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0167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59">
            <a:extLst>
              <a:ext uri="{FF2B5EF4-FFF2-40B4-BE49-F238E27FC236}">
                <a16:creationId xmlns:a16="http://schemas.microsoft.com/office/drawing/2014/main" id="{9508A65F-408D-97E9-CA2E-F4CCE7C1F8B5}"/>
              </a:ext>
            </a:extLst>
          </p:cNvPr>
          <p:cNvSpPr/>
          <p:nvPr/>
        </p:nvSpPr>
        <p:spPr>
          <a:xfrm>
            <a:off x="3203973" y="5364137"/>
            <a:ext cx="12722" cy="114300"/>
          </a:xfrm>
          <a:custGeom>
            <a:avLst/>
            <a:gdLst>
              <a:gd name="connsiteX0" fmla="*/ 0 w 12722"/>
              <a:gd name="connsiteY0" fmla="*/ 114300 h 114300"/>
              <a:gd name="connsiteX1" fmla="*/ 0 w 12722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0167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60">
            <a:extLst>
              <a:ext uri="{FF2B5EF4-FFF2-40B4-BE49-F238E27FC236}">
                <a16:creationId xmlns:a16="http://schemas.microsoft.com/office/drawing/2014/main" id="{5050A9C7-AB18-C4CE-BF47-F1DACECFA286}"/>
              </a:ext>
            </a:extLst>
          </p:cNvPr>
          <p:cNvSpPr/>
          <p:nvPr/>
        </p:nvSpPr>
        <p:spPr>
          <a:xfrm>
            <a:off x="2978786" y="5364137"/>
            <a:ext cx="12722" cy="73660"/>
          </a:xfrm>
          <a:custGeom>
            <a:avLst/>
            <a:gdLst>
              <a:gd name="connsiteX0" fmla="*/ 0 w 12722"/>
              <a:gd name="connsiteY0" fmla="*/ 73660 h 73660"/>
              <a:gd name="connsiteX1" fmla="*/ 0 w 12722"/>
              <a:gd name="connsiteY1" fmla="*/ 0 h 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3660">
                <a:moveTo>
                  <a:pt x="0" y="7366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ED09FE21-A9BF-7FA4-52D1-1E4FCA5C3DF5}"/>
              </a:ext>
            </a:extLst>
          </p:cNvPr>
          <p:cNvSpPr/>
          <p:nvPr/>
        </p:nvSpPr>
        <p:spPr>
          <a:xfrm>
            <a:off x="2752326" y="5364137"/>
            <a:ext cx="12722" cy="73660"/>
          </a:xfrm>
          <a:custGeom>
            <a:avLst/>
            <a:gdLst>
              <a:gd name="connsiteX0" fmla="*/ 0 w 12722"/>
              <a:gd name="connsiteY0" fmla="*/ 73660 h 73660"/>
              <a:gd name="connsiteX1" fmla="*/ 0 w 12722"/>
              <a:gd name="connsiteY1" fmla="*/ 0 h 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3660">
                <a:moveTo>
                  <a:pt x="0" y="7366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63">
            <a:extLst>
              <a:ext uri="{FF2B5EF4-FFF2-40B4-BE49-F238E27FC236}">
                <a16:creationId xmlns:a16="http://schemas.microsoft.com/office/drawing/2014/main" id="{1294503D-F0C8-34AD-74D2-F1F9D85CC56A}"/>
              </a:ext>
            </a:extLst>
          </p:cNvPr>
          <p:cNvSpPr/>
          <p:nvPr/>
        </p:nvSpPr>
        <p:spPr>
          <a:xfrm>
            <a:off x="2528411" y="5364137"/>
            <a:ext cx="12722" cy="114300"/>
          </a:xfrm>
          <a:custGeom>
            <a:avLst/>
            <a:gdLst>
              <a:gd name="connsiteX0" fmla="*/ 0 w 12722"/>
              <a:gd name="connsiteY0" fmla="*/ 114300 h 114300"/>
              <a:gd name="connsiteX1" fmla="*/ 0 w 12722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0167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64">
            <a:extLst>
              <a:ext uri="{FF2B5EF4-FFF2-40B4-BE49-F238E27FC236}">
                <a16:creationId xmlns:a16="http://schemas.microsoft.com/office/drawing/2014/main" id="{DEDC4E09-D746-C6DD-9D32-3027CC7DD1E8}"/>
              </a:ext>
            </a:extLst>
          </p:cNvPr>
          <p:cNvSpPr/>
          <p:nvPr/>
        </p:nvSpPr>
        <p:spPr>
          <a:xfrm>
            <a:off x="2303224" y="5364137"/>
            <a:ext cx="12722" cy="73660"/>
          </a:xfrm>
          <a:custGeom>
            <a:avLst/>
            <a:gdLst>
              <a:gd name="connsiteX0" fmla="*/ 0 w 12722"/>
              <a:gd name="connsiteY0" fmla="*/ 73660 h 73660"/>
              <a:gd name="connsiteX1" fmla="*/ 0 w 12722"/>
              <a:gd name="connsiteY1" fmla="*/ 0 h 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3660">
                <a:moveTo>
                  <a:pt x="0" y="7366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66">
            <a:extLst>
              <a:ext uri="{FF2B5EF4-FFF2-40B4-BE49-F238E27FC236}">
                <a16:creationId xmlns:a16="http://schemas.microsoft.com/office/drawing/2014/main" id="{AC946A55-32C5-2E37-5EE5-84E1BB87925E}"/>
              </a:ext>
            </a:extLst>
          </p:cNvPr>
          <p:cNvSpPr/>
          <p:nvPr/>
        </p:nvSpPr>
        <p:spPr>
          <a:xfrm>
            <a:off x="2075493" y="5364137"/>
            <a:ext cx="12722" cy="73660"/>
          </a:xfrm>
          <a:custGeom>
            <a:avLst/>
            <a:gdLst>
              <a:gd name="connsiteX0" fmla="*/ 0 w 12722"/>
              <a:gd name="connsiteY0" fmla="*/ 73660 h 73660"/>
              <a:gd name="connsiteX1" fmla="*/ 0 w 12722"/>
              <a:gd name="connsiteY1" fmla="*/ 0 h 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3660">
                <a:moveTo>
                  <a:pt x="0" y="7366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61D62A6-119B-8765-D37C-A22161F0ACFD}"/>
              </a:ext>
            </a:extLst>
          </p:cNvPr>
          <p:cNvSpPr/>
          <p:nvPr/>
        </p:nvSpPr>
        <p:spPr>
          <a:xfrm>
            <a:off x="1849033" y="5364137"/>
            <a:ext cx="12722" cy="114300"/>
          </a:xfrm>
          <a:custGeom>
            <a:avLst/>
            <a:gdLst>
              <a:gd name="connsiteX0" fmla="*/ 0 w 12722"/>
              <a:gd name="connsiteY0" fmla="*/ 114300 h 114300"/>
              <a:gd name="connsiteX1" fmla="*/ 0 w 12722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0167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 68">
            <a:extLst>
              <a:ext uri="{FF2B5EF4-FFF2-40B4-BE49-F238E27FC236}">
                <a16:creationId xmlns:a16="http://schemas.microsoft.com/office/drawing/2014/main" id="{06526C1D-C875-4DC0-DDB5-BB846A39E920}"/>
              </a:ext>
            </a:extLst>
          </p:cNvPr>
          <p:cNvSpPr/>
          <p:nvPr/>
        </p:nvSpPr>
        <p:spPr>
          <a:xfrm>
            <a:off x="4557640" y="5364137"/>
            <a:ext cx="12722" cy="114300"/>
          </a:xfrm>
          <a:custGeom>
            <a:avLst/>
            <a:gdLst>
              <a:gd name="connsiteX0" fmla="*/ 0 w 12722"/>
              <a:gd name="connsiteY0" fmla="*/ 114300 h 114300"/>
              <a:gd name="connsiteX1" fmla="*/ 0 w 12722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0167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reeform 69">
            <a:extLst>
              <a:ext uri="{FF2B5EF4-FFF2-40B4-BE49-F238E27FC236}">
                <a16:creationId xmlns:a16="http://schemas.microsoft.com/office/drawing/2014/main" id="{8B407EF5-B18A-2670-3ADA-A12FDC056953}"/>
              </a:ext>
            </a:extLst>
          </p:cNvPr>
          <p:cNvSpPr/>
          <p:nvPr/>
        </p:nvSpPr>
        <p:spPr>
          <a:xfrm>
            <a:off x="5234474" y="5364137"/>
            <a:ext cx="12722" cy="114300"/>
          </a:xfrm>
          <a:custGeom>
            <a:avLst/>
            <a:gdLst>
              <a:gd name="connsiteX0" fmla="*/ 0 w 12722"/>
              <a:gd name="connsiteY0" fmla="*/ 114300 h 114300"/>
              <a:gd name="connsiteX1" fmla="*/ 0 w 12722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0167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70">
            <a:extLst>
              <a:ext uri="{FF2B5EF4-FFF2-40B4-BE49-F238E27FC236}">
                <a16:creationId xmlns:a16="http://schemas.microsoft.com/office/drawing/2014/main" id="{E06C84F9-F210-7E90-031D-21B3B336C2B2}"/>
              </a:ext>
            </a:extLst>
          </p:cNvPr>
          <p:cNvSpPr/>
          <p:nvPr/>
        </p:nvSpPr>
        <p:spPr>
          <a:xfrm>
            <a:off x="5911308" y="5364137"/>
            <a:ext cx="12722" cy="114300"/>
          </a:xfrm>
          <a:custGeom>
            <a:avLst/>
            <a:gdLst>
              <a:gd name="connsiteX0" fmla="*/ 0 w 12722"/>
              <a:gd name="connsiteY0" fmla="*/ 114300 h 114300"/>
              <a:gd name="connsiteX1" fmla="*/ 0 w 12722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0167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57EA0CC3-B486-A014-9F51-39EDCDDC0BEA}"/>
              </a:ext>
            </a:extLst>
          </p:cNvPr>
          <p:cNvSpPr/>
          <p:nvPr/>
        </p:nvSpPr>
        <p:spPr>
          <a:xfrm>
            <a:off x="3430432" y="5364137"/>
            <a:ext cx="12722" cy="73660"/>
          </a:xfrm>
          <a:custGeom>
            <a:avLst/>
            <a:gdLst>
              <a:gd name="connsiteX0" fmla="*/ 0 w 12722"/>
              <a:gd name="connsiteY0" fmla="*/ 73660 h 73660"/>
              <a:gd name="connsiteX1" fmla="*/ 0 w 12722"/>
              <a:gd name="connsiteY1" fmla="*/ 0 h 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3660">
                <a:moveTo>
                  <a:pt x="0" y="7366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72">
            <a:extLst>
              <a:ext uri="{FF2B5EF4-FFF2-40B4-BE49-F238E27FC236}">
                <a16:creationId xmlns:a16="http://schemas.microsoft.com/office/drawing/2014/main" id="{ECDA95AA-FCD1-4DEF-3730-932CB2E91238}"/>
              </a:ext>
            </a:extLst>
          </p:cNvPr>
          <p:cNvSpPr/>
          <p:nvPr/>
        </p:nvSpPr>
        <p:spPr>
          <a:xfrm>
            <a:off x="3653075" y="5364137"/>
            <a:ext cx="12722" cy="73660"/>
          </a:xfrm>
          <a:custGeom>
            <a:avLst/>
            <a:gdLst>
              <a:gd name="connsiteX0" fmla="*/ 0 w 12722"/>
              <a:gd name="connsiteY0" fmla="*/ 73660 h 73660"/>
              <a:gd name="connsiteX1" fmla="*/ 0 w 12722"/>
              <a:gd name="connsiteY1" fmla="*/ 0 h 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3660">
                <a:moveTo>
                  <a:pt x="0" y="7366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75">
            <a:extLst>
              <a:ext uri="{FF2B5EF4-FFF2-40B4-BE49-F238E27FC236}">
                <a16:creationId xmlns:a16="http://schemas.microsoft.com/office/drawing/2014/main" id="{30ED1A28-4F93-8098-A41D-398226C9F6F6}"/>
              </a:ext>
            </a:extLst>
          </p:cNvPr>
          <p:cNvSpPr/>
          <p:nvPr/>
        </p:nvSpPr>
        <p:spPr>
          <a:xfrm>
            <a:off x="4107266" y="5364137"/>
            <a:ext cx="12722" cy="73660"/>
          </a:xfrm>
          <a:custGeom>
            <a:avLst/>
            <a:gdLst>
              <a:gd name="connsiteX0" fmla="*/ 0 w 12722"/>
              <a:gd name="connsiteY0" fmla="*/ 73660 h 73660"/>
              <a:gd name="connsiteX1" fmla="*/ 0 w 12722"/>
              <a:gd name="connsiteY1" fmla="*/ 0 h 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3660">
                <a:moveTo>
                  <a:pt x="0" y="7366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reeform 76">
            <a:extLst>
              <a:ext uri="{FF2B5EF4-FFF2-40B4-BE49-F238E27FC236}">
                <a16:creationId xmlns:a16="http://schemas.microsoft.com/office/drawing/2014/main" id="{D92456F4-EE71-6ACC-5692-92AD044DFBC2}"/>
              </a:ext>
            </a:extLst>
          </p:cNvPr>
          <p:cNvSpPr/>
          <p:nvPr/>
        </p:nvSpPr>
        <p:spPr>
          <a:xfrm>
            <a:off x="4331181" y="5364137"/>
            <a:ext cx="12722" cy="73660"/>
          </a:xfrm>
          <a:custGeom>
            <a:avLst/>
            <a:gdLst>
              <a:gd name="connsiteX0" fmla="*/ 0 w 12722"/>
              <a:gd name="connsiteY0" fmla="*/ 73660 h 73660"/>
              <a:gd name="connsiteX1" fmla="*/ 0 w 12722"/>
              <a:gd name="connsiteY1" fmla="*/ 0 h 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3660">
                <a:moveTo>
                  <a:pt x="0" y="7366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Freeform 77">
            <a:extLst>
              <a:ext uri="{FF2B5EF4-FFF2-40B4-BE49-F238E27FC236}">
                <a16:creationId xmlns:a16="http://schemas.microsoft.com/office/drawing/2014/main" id="{172E7A60-8BE2-AC7A-994C-072DED931297}"/>
              </a:ext>
            </a:extLst>
          </p:cNvPr>
          <p:cNvSpPr/>
          <p:nvPr/>
        </p:nvSpPr>
        <p:spPr>
          <a:xfrm>
            <a:off x="5009287" y="5364137"/>
            <a:ext cx="12722" cy="73660"/>
          </a:xfrm>
          <a:custGeom>
            <a:avLst/>
            <a:gdLst>
              <a:gd name="connsiteX0" fmla="*/ 0 w 12722"/>
              <a:gd name="connsiteY0" fmla="*/ 73660 h 73660"/>
              <a:gd name="connsiteX1" fmla="*/ 0 w 12722"/>
              <a:gd name="connsiteY1" fmla="*/ 0 h 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3660">
                <a:moveTo>
                  <a:pt x="0" y="7366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78">
            <a:extLst>
              <a:ext uri="{FF2B5EF4-FFF2-40B4-BE49-F238E27FC236}">
                <a16:creationId xmlns:a16="http://schemas.microsoft.com/office/drawing/2014/main" id="{2E7D7FFD-DAB4-68FE-66EE-08215654EA00}"/>
              </a:ext>
            </a:extLst>
          </p:cNvPr>
          <p:cNvSpPr/>
          <p:nvPr/>
        </p:nvSpPr>
        <p:spPr>
          <a:xfrm>
            <a:off x="4782828" y="5364137"/>
            <a:ext cx="12722" cy="73660"/>
          </a:xfrm>
          <a:custGeom>
            <a:avLst/>
            <a:gdLst>
              <a:gd name="connsiteX0" fmla="*/ 0 w 12722"/>
              <a:gd name="connsiteY0" fmla="*/ 73660 h 73660"/>
              <a:gd name="connsiteX1" fmla="*/ 0 w 12722"/>
              <a:gd name="connsiteY1" fmla="*/ 0 h 7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3660">
                <a:moveTo>
                  <a:pt x="0" y="7366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reeform 79">
            <a:extLst>
              <a:ext uri="{FF2B5EF4-FFF2-40B4-BE49-F238E27FC236}">
                <a16:creationId xmlns:a16="http://schemas.microsoft.com/office/drawing/2014/main" id="{25C6565F-8FEE-45BE-3F94-9C4F7D04499E}"/>
              </a:ext>
            </a:extLst>
          </p:cNvPr>
          <p:cNvSpPr/>
          <p:nvPr/>
        </p:nvSpPr>
        <p:spPr>
          <a:xfrm>
            <a:off x="5686121" y="5364137"/>
            <a:ext cx="12722" cy="74929"/>
          </a:xfrm>
          <a:custGeom>
            <a:avLst/>
            <a:gdLst>
              <a:gd name="connsiteX0" fmla="*/ 0 w 12722"/>
              <a:gd name="connsiteY0" fmla="*/ 74930 h 74929"/>
              <a:gd name="connsiteX1" fmla="*/ 0 w 12722"/>
              <a:gd name="connsiteY1" fmla="*/ 0 h 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4929">
                <a:moveTo>
                  <a:pt x="0" y="7493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reeform 80">
            <a:extLst>
              <a:ext uri="{FF2B5EF4-FFF2-40B4-BE49-F238E27FC236}">
                <a16:creationId xmlns:a16="http://schemas.microsoft.com/office/drawing/2014/main" id="{2487760C-3FC1-068C-09C6-3AF84CBBD87F}"/>
              </a:ext>
            </a:extLst>
          </p:cNvPr>
          <p:cNvSpPr/>
          <p:nvPr/>
        </p:nvSpPr>
        <p:spPr>
          <a:xfrm>
            <a:off x="5460934" y="5364137"/>
            <a:ext cx="12722" cy="74929"/>
          </a:xfrm>
          <a:custGeom>
            <a:avLst/>
            <a:gdLst>
              <a:gd name="connsiteX0" fmla="*/ 0 w 12722"/>
              <a:gd name="connsiteY0" fmla="*/ 74930 h 74929"/>
              <a:gd name="connsiteX1" fmla="*/ 0 w 12722"/>
              <a:gd name="connsiteY1" fmla="*/ 0 h 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22" h="74929">
                <a:moveTo>
                  <a:pt x="0" y="74930"/>
                </a:moveTo>
                <a:lnTo>
                  <a:pt x="0" y="0"/>
                </a:lnTo>
              </a:path>
            </a:pathLst>
          </a:custGeom>
          <a:ln w="2543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Freeform 81">
            <a:extLst>
              <a:ext uri="{FF2B5EF4-FFF2-40B4-BE49-F238E27FC236}">
                <a16:creationId xmlns:a16="http://schemas.microsoft.com/office/drawing/2014/main" id="{53E2B2EA-F729-3E05-7CC3-A233955F37B9}"/>
              </a:ext>
            </a:extLst>
          </p:cNvPr>
          <p:cNvSpPr/>
          <p:nvPr/>
        </p:nvSpPr>
        <p:spPr>
          <a:xfrm>
            <a:off x="880856" y="1192187"/>
            <a:ext cx="5988451" cy="562609"/>
          </a:xfrm>
          <a:custGeom>
            <a:avLst/>
            <a:gdLst>
              <a:gd name="connsiteX0" fmla="*/ 5840872 w 5988451"/>
              <a:gd name="connsiteY0" fmla="*/ 0 h 562609"/>
              <a:gd name="connsiteX1" fmla="*/ 5202206 w 5988451"/>
              <a:gd name="connsiteY1" fmla="*/ 0 h 562609"/>
              <a:gd name="connsiteX2" fmla="*/ 2851099 w 5988451"/>
              <a:gd name="connsiteY2" fmla="*/ 0 h 562609"/>
              <a:gd name="connsiteX3" fmla="*/ 1022884 w 5988451"/>
              <a:gd name="connsiteY3" fmla="*/ 0 h 562609"/>
              <a:gd name="connsiteX4" fmla="*/ 147580 w 5988451"/>
              <a:gd name="connsiteY4" fmla="*/ 0 h 562609"/>
              <a:gd name="connsiteX5" fmla="*/ 0 w 5988451"/>
              <a:gd name="connsiteY5" fmla="*/ 134620 h 562609"/>
              <a:gd name="connsiteX6" fmla="*/ 0 w 5988451"/>
              <a:gd name="connsiteY6" fmla="*/ 562610 h 562609"/>
              <a:gd name="connsiteX7" fmla="*/ 960544 w 5988451"/>
              <a:gd name="connsiteY7" fmla="*/ 562610 h 562609"/>
              <a:gd name="connsiteX8" fmla="*/ 2825654 w 5988451"/>
              <a:gd name="connsiteY8" fmla="*/ 562610 h 562609"/>
              <a:gd name="connsiteX9" fmla="*/ 5029180 w 5988451"/>
              <a:gd name="connsiteY9" fmla="*/ 562610 h 562609"/>
              <a:gd name="connsiteX10" fmla="*/ 5417215 w 5988451"/>
              <a:gd name="connsiteY10" fmla="*/ 562610 h 562609"/>
              <a:gd name="connsiteX11" fmla="*/ 5988452 w 5988451"/>
              <a:gd name="connsiteY11" fmla="*/ 562610 h 562609"/>
              <a:gd name="connsiteX12" fmla="*/ 5988452 w 5988451"/>
              <a:gd name="connsiteY12" fmla="*/ 134620 h 562609"/>
              <a:gd name="connsiteX13" fmla="*/ 5840872 w 5988451"/>
              <a:gd name="connsiteY13" fmla="*/ 0 h 5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451" h="562609">
                <a:moveTo>
                  <a:pt x="5840872" y="0"/>
                </a:moveTo>
                <a:lnTo>
                  <a:pt x="5202206" y="0"/>
                </a:lnTo>
                <a:lnTo>
                  <a:pt x="2851099" y="0"/>
                </a:lnTo>
                <a:lnTo>
                  <a:pt x="1022884" y="0"/>
                </a:lnTo>
                <a:lnTo>
                  <a:pt x="147580" y="0"/>
                </a:lnTo>
                <a:cubicBezTo>
                  <a:pt x="66157" y="0"/>
                  <a:pt x="0" y="59690"/>
                  <a:pt x="0" y="134620"/>
                </a:cubicBezTo>
                <a:lnTo>
                  <a:pt x="0" y="562610"/>
                </a:lnTo>
                <a:lnTo>
                  <a:pt x="960544" y="562610"/>
                </a:lnTo>
                <a:lnTo>
                  <a:pt x="2825654" y="562610"/>
                </a:lnTo>
                <a:lnTo>
                  <a:pt x="5029180" y="562610"/>
                </a:lnTo>
                <a:lnTo>
                  <a:pt x="5417215" y="562610"/>
                </a:lnTo>
                <a:lnTo>
                  <a:pt x="5988452" y="562610"/>
                </a:lnTo>
                <a:lnTo>
                  <a:pt x="5988452" y="134620"/>
                </a:lnTo>
                <a:cubicBezTo>
                  <a:pt x="5988452" y="59690"/>
                  <a:pt x="5922295" y="0"/>
                  <a:pt x="5840872" y="0"/>
                </a:cubicBezTo>
              </a:path>
            </a:pathLst>
          </a:custGeom>
          <a:solidFill>
            <a:srgbClr val="DFCCEA"/>
          </a:solidFill>
          <a:ln w="1271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161">
            <a:extLst>
              <a:ext uri="{FF2B5EF4-FFF2-40B4-BE49-F238E27FC236}">
                <a16:creationId xmlns:a16="http://schemas.microsoft.com/office/drawing/2014/main" id="{B4D8321E-8FD1-4E3E-2819-1AE1D1D72581}"/>
              </a:ext>
            </a:extLst>
          </p:cNvPr>
          <p:cNvGrpSpPr/>
          <p:nvPr/>
        </p:nvGrpSpPr>
        <p:grpSpPr>
          <a:xfrm>
            <a:off x="1843944" y="2073567"/>
            <a:ext cx="4110619" cy="416559"/>
            <a:chOff x="1843944" y="2024380"/>
            <a:chExt cx="4110619" cy="416559"/>
          </a:xfrm>
        </p:grpSpPr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6D3F3AF5-81F0-5D74-523D-BFCE4799FBD8}"/>
                </a:ext>
              </a:extLst>
            </p:cNvPr>
            <p:cNvSpPr/>
            <p:nvPr/>
          </p:nvSpPr>
          <p:spPr>
            <a:xfrm>
              <a:off x="1843944" y="2024380"/>
              <a:ext cx="4055913" cy="416559"/>
            </a:xfrm>
            <a:custGeom>
              <a:avLst/>
              <a:gdLst>
                <a:gd name="connsiteX0" fmla="*/ 0 w 4055913"/>
                <a:gd name="connsiteY0" fmla="*/ 0 h 416559"/>
                <a:gd name="connsiteX1" fmla="*/ 231548 w 4055913"/>
                <a:gd name="connsiteY1" fmla="*/ 156210 h 416559"/>
                <a:gd name="connsiteX2" fmla="*/ 458008 w 4055913"/>
                <a:gd name="connsiteY2" fmla="*/ 241300 h 416559"/>
                <a:gd name="connsiteX3" fmla="*/ 685739 w 4055913"/>
                <a:gd name="connsiteY3" fmla="*/ 293370 h 416559"/>
                <a:gd name="connsiteX4" fmla="*/ 914743 w 4055913"/>
                <a:gd name="connsiteY4" fmla="*/ 321310 h 416559"/>
                <a:gd name="connsiteX5" fmla="*/ 1143747 w 4055913"/>
                <a:gd name="connsiteY5" fmla="*/ 334010 h 416559"/>
                <a:gd name="connsiteX6" fmla="*/ 1372751 w 4055913"/>
                <a:gd name="connsiteY6" fmla="*/ 372110 h 416559"/>
                <a:gd name="connsiteX7" fmla="*/ 2052129 w 4055913"/>
                <a:gd name="connsiteY7" fmla="*/ 416560 h 416559"/>
                <a:gd name="connsiteX8" fmla="*/ 2735324 w 4055913"/>
                <a:gd name="connsiteY8" fmla="*/ 359410 h 416559"/>
                <a:gd name="connsiteX9" fmla="*/ 3417247 w 4055913"/>
                <a:gd name="connsiteY9" fmla="*/ 359410 h 416559"/>
                <a:gd name="connsiteX10" fmla="*/ 4055913 w 4055913"/>
                <a:gd name="connsiteY10" fmla="*/ 336550 h 4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913" h="416559">
                  <a:moveTo>
                    <a:pt x="0" y="0"/>
                  </a:moveTo>
                  <a:lnTo>
                    <a:pt x="231548" y="156210"/>
                  </a:lnTo>
                  <a:lnTo>
                    <a:pt x="458008" y="241300"/>
                  </a:lnTo>
                  <a:lnTo>
                    <a:pt x="685739" y="293370"/>
                  </a:lnTo>
                  <a:lnTo>
                    <a:pt x="914743" y="321310"/>
                  </a:lnTo>
                  <a:lnTo>
                    <a:pt x="1143747" y="334010"/>
                  </a:lnTo>
                  <a:lnTo>
                    <a:pt x="1372751" y="372110"/>
                  </a:lnTo>
                  <a:lnTo>
                    <a:pt x="2052129" y="416560"/>
                  </a:lnTo>
                  <a:lnTo>
                    <a:pt x="2735324" y="359410"/>
                  </a:lnTo>
                  <a:lnTo>
                    <a:pt x="3417247" y="359410"/>
                  </a:lnTo>
                  <a:lnTo>
                    <a:pt x="4055913" y="336550"/>
                  </a:lnTo>
                </a:path>
              </a:pathLst>
            </a:custGeom>
            <a:noFill/>
            <a:ln w="30501" cap="flat">
              <a:solidFill>
                <a:srgbClr val="70737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id="{5EA32E9C-A0D9-6181-E8EB-64A96CFBD6AE}"/>
                </a:ext>
              </a:extLst>
            </p:cNvPr>
            <p:cNvSpPr/>
            <p:nvPr/>
          </p:nvSpPr>
          <p:spPr>
            <a:xfrm>
              <a:off x="5845151" y="2315210"/>
              <a:ext cx="109412" cy="109219"/>
            </a:xfrm>
            <a:custGeom>
              <a:avLst/>
              <a:gdLst>
                <a:gd name="connsiteX0" fmla="*/ 109413 w 109412"/>
                <a:gd name="connsiteY0" fmla="*/ 54610 h 109219"/>
                <a:gd name="connsiteX1" fmla="*/ 54707 w 109412"/>
                <a:gd name="connsiteY1" fmla="*/ 109220 h 109219"/>
                <a:gd name="connsiteX2" fmla="*/ 0 w 109412"/>
                <a:gd name="connsiteY2" fmla="*/ 54610 h 109219"/>
                <a:gd name="connsiteX3" fmla="*/ 54707 w 109412"/>
                <a:gd name="connsiteY3" fmla="*/ 0 h 109219"/>
                <a:gd name="connsiteX4" fmla="*/ 109413 w 109412"/>
                <a:gd name="connsiteY4" fmla="*/ 54610 h 10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12" h="109219">
                  <a:moveTo>
                    <a:pt x="109413" y="54610"/>
                  </a:moveTo>
                  <a:cubicBezTo>
                    <a:pt x="109413" y="84770"/>
                    <a:pt x="84920" y="109220"/>
                    <a:pt x="54707" y="109220"/>
                  </a:cubicBezTo>
                  <a:cubicBezTo>
                    <a:pt x="24493" y="109220"/>
                    <a:pt x="0" y="84770"/>
                    <a:pt x="0" y="54610"/>
                  </a:cubicBezTo>
                  <a:cubicBezTo>
                    <a:pt x="0" y="24450"/>
                    <a:pt x="24493" y="0"/>
                    <a:pt x="54707" y="0"/>
                  </a:cubicBezTo>
                  <a:cubicBezTo>
                    <a:pt x="84920" y="0"/>
                    <a:pt x="109413" y="24450"/>
                    <a:pt x="109413" y="54610"/>
                  </a:cubicBezTo>
                  <a:close/>
                </a:path>
              </a:pathLst>
            </a:custGeom>
            <a:solidFill>
              <a:srgbClr val="FFFFFF"/>
            </a:solidFill>
            <a:ln w="28609" cap="flat">
              <a:solidFill>
                <a:srgbClr val="70737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162">
            <a:extLst>
              <a:ext uri="{FF2B5EF4-FFF2-40B4-BE49-F238E27FC236}">
                <a16:creationId xmlns:a16="http://schemas.microsoft.com/office/drawing/2014/main" id="{4E874981-E866-C12E-702E-1141AC253893}"/>
              </a:ext>
            </a:extLst>
          </p:cNvPr>
          <p:cNvGrpSpPr/>
          <p:nvPr/>
        </p:nvGrpSpPr>
        <p:grpSpPr>
          <a:xfrm>
            <a:off x="1843944" y="2073567"/>
            <a:ext cx="4110619" cy="3132771"/>
            <a:chOff x="1843944" y="2024380"/>
            <a:chExt cx="4110619" cy="3132771"/>
          </a:xfrm>
        </p:grpSpPr>
        <p:sp>
          <p:nvSpPr>
            <p:cNvPr id="34" name="Freeform 50">
              <a:extLst>
                <a:ext uri="{FF2B5EF4-FFF2-40B4-BE49-F238E27FC236}">
                  <a16:creationId xmlns:a16="http://schemas.microsoft.com/office/drawing/2014/main" id="{F48B15C9-6506-46ED-F342-209CEA5D63CA}"/>
                </a:ext>
              </a:extLst>
            </p:cNvPr>
            <p:cNvSpPr/>
            <p:nvPr/>
          </p:nvSpPr>
          <p:spPr>
            <a:xfrm>
              <a:off x="1843944" y="2025650"/>
              <a:ext cx="4068635" cy="3075940"/>
            </a:xfrm>
            <a:custGeom>
              <a:avLst/>
              <a:gdLst>
                <a:gd name="connsiteX0" fmla="*/ 0 w 4068635"/>
                <a:gd name="connsiteY0" fmla="*/ 0 h 3075940"/>
                <a:gd name="connsiteX1" fmla="*/ 234093 w 4068635"/>
                <a:gd name="connsiteY1" fmla="*/ 439420 h 3075940"/>
                <a:gd name="connsiteX2" fmla="*/ 458008 w 4068635"/>
                <a:gd name="connsiteY2" fmla="*/ 802640 h 3075940"/>
                <a:gd name="connsiteX3" fmla="*/ 681923 w 4068635"/>
                <a:gd name="connsiteY3" fmla="*/ 1154430 h 3075940"/>
                <a:gd name="connsiteX4" fmla="*/ 908382 w 4068635"/>
                <a:gd name="connsiteY4" fmla="*/ 1450340 h 3075940"/>
                <a:gd name="connsiteX5" fmla="*/ 1133569 w 4068635"/>
                <a:gd name="connsiteY5" fmla="*/ 1724660 h 3075940"/>
                <a:gd name="connsiteX6" fmla="*/ 1361301 w 4068635"/>
                <a:gd name="connsiteY6" fmla="*/ 2016760 h 3075940"/>
                <a:gd name="connsiteX7" fmla="*/ 2036863 w 4068635"/>
                <a:gd name="connsiteY7" fmla="*/ 2517140 h 3075940"/>
                <a:gd name="connsiteX8" fmla="*/ 2713696 w 4068635"/>
                <a:gd name="connsiteY8" fmla="*/ 2816860 h 3075940"/>
                <a:gd name="connsiteX9" fmla="*/ 3390530 w 4068635"/>
                <a:gd name="connsiteY9" fmla="*/ 3011170 h 3075940"/>
                <a:gd name="connsiteX10" fmla="*/ 4068636 w 4068635"/>
                <a:gd name="connsiteY10" fmla="*/ 3075940 h 307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8635" h="3075940">
                  <a:moveTo>
                    <a:pt x="0" y="0"/>
                  </a:moveTo>
                  <a:lnTo>
                    <a:pt x="234093" y="439420"/>
                  </a:lnTo>
                  <a:lnTo>
                    <a:pt x="458008" y="802640"/>
                  </a:lnTo>
                  <a:lnTo>
                    <a:pt x="681923" y="1154430"/>
                  </a:lnTo>
                  <a:lnTo>
                    <a:pt x="908382" y="1450340"/>
                  </a:lnTo>
                  <a:lnTo>
                    <a:pt x="1133569" y="1724660"/>
                  </a:lnTo>
                  <a:lnTo>
                    <a:pt x="1361301" y="2016760"/>
                  </a:lnTo>
                  <a:lnTo>
                    <a:pt x="2036863" y="2517140"/>
                  </a:lnTo>
                  <a:lnTo>
                    <a:pt x="2713696" y="2816860"/>
                  </a:lnTo>
                  <a:lnTo>
                    <a:pt x="3390530" y="3011170"/>
                  </a:lnTo>
                  <a:lnTo>
                    <a:pt x="4068636" y="3075940"/>
                  </a:lnTo>
                </a:path>
              </a:pathLst>
            </a:custGeom>
            <a:noFill/>
            <a:ln w="30501" cap="flat">
              <a:solidFill>
                <a:srgbClr val="FA424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FE81CDB7-3EC8-D0C8-3B31-5CF878F09DD1}"/>
                </a:ext>
              </a:extLst>
            </p:cNvPr>
            <p:cNvSpPr/>
            <p:nvPr/>
          </p:nvSpPr>
          <p:spPr>
            <a:xfrm>
              <a:off x="1847761" y="2025650"/>
              <a:ext cx="4064818" cy="2918459"/>
            </a:xfrm>
            <a:custGeom>
              <a:avLst/>
              <a:gdLst>
                <a:gd name="connsiteX0" fmla="*/ 0 w 4064818"/>
                <a:gd name="connsiteY0" fmla="*/ 0 h 2918459"/>
                <a:gd name="connsiteX1" fmla="*/ 223915 w 4064818"/>
                <a:gd name="connsiteY1" fmla="*/ 455930 h 2918459"/>
                <a:gd name="connsiteX2" fmla="*/ 454191 w 4064818"/>
                <a:gd name="connsiteY2" fmla="*/ 831850 h 2918459"/>
                <a:gd name="connsiteX3" fmla="*/ 678106 w 4064818"/>
                <a:gd name="connsiteY3" fmla="*/ 1207770 h 2918459"/>
                <a:gd name="connsiteX4" fmla="*/ 904565 w 4064818"/>
                <a:gd name="connsiteY4" fmla="*/ 1526540 h 2918459"/>
                <a:gd name="connsiteX5" fmla="*/ 1131025 w 4064818"/>
                <a:gd name="connsiteY5" fmla="*/ 1743710 h 2918459"/>
                <a:gd name="connsiteX6" fmla="*/ 1357484 w 4064818"/>
                <a:gd name="connsiteY6" fmla="*/ 1960880 h 2918459"/>
                <a:gd name="connsiteX7" fmla="*/ 2034318 w 4064818"/>
                <a:gd name="connsiteY7" fmla="*/ 2392680 h 2918459"/>
                <a:gd name="connsiteX8" fmla="*/ 2709879 w 4064818"/>
                <a:gd name="connsiteY8" fmla="*/ 2655570 h 2918459"/>
                <a:gd name="connsiteX9" fmla="*/ 3386713 w 4064818"/>
                <a:gd name="connsiteY9" fmla="*/ 2858770 h 2918459"/>
                <a:gd name="connsiteX10" fmla="*/ 4064819 w 4064818"/>
                <a:gd name="connsiteY10" fmla="*/ 2918460 h 291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4818" h="2918459">
                  <a:moveTo>
                    <a:pt x="0" y="0"/>
                  </a:moveTo>
                  <a:lnTo>
                    <a:pt x="223915" y="455930"/>
                  </a:lnTo>
                  <a:lnTo>
                    <a:pt x="454191" y="831850"/>
                  </a:lnTo>
                  <a:lnTo>
                    <a:pt x="678106" y="1207770"/>
                  </a:lnTo>
                  <a:lnTo>
                    <a:pt x="904565" y="1526540"/>
                  </a:lnTo>
                  <a:lnTo>
                    <a:pt x="1131025" y="1743710"/>
                  </a:lnTo>
                  <a:lnTo>
                    <a:pt x="1357484" y="1960880"/>
                  </a:lnTo>
                  <a:lnTo>
                    <a:pt x="2034318" y="2392680"/>
                  </a:lnTo>
                  <a:lnTo>
                    <a:pt x="2709879" y="2655570"/>
                  </a:lnTo>
                  <a:lnTo>
                    <a:pt x="3386713" y="2858770"/>
                  </a:lnTo>
                  <a:lnTo>
                    <a:pt x="4064819" y="2918460"/>
                  </a:lnTo>
                </a:path>
              </a:pathLst>
            </a:custGeom>
            <a:noFill/>
            <a:ln w="30501" cap="flat">
              <a:solidFill>
                <a:srgbClr val="C3167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4FD96F9D-D94E-8922-ACEC-095D29FADBC8}"/>
                </a:ext>
              </a:extLst>
            </p:cNvPr>
            <p:cNvSpPr/>
            <p:nvPr/>
          </p:nvSpPr>
          <p:spPr>
            <a:xfrm>
              <a:off x="1847761" y="2024380"/>
              <a:ext cx="4055913" cy="2193290"/>
            </a:xfrm>
            <a:custGeom>
              <a:avLst/>
              <a:gdLst>
                <a:gd name="connsiteX0" fmla="*/ 0 w 4055913"/>
                <a:gd name="connsiteY0" fmla="*/ 0 h 2193290"/>
                <a:gd name="connsiteX1" fmla="*/ 220098 w 4055913"/>
                <a:gd name="connsiteY1" fmla="*/ 450850 h 2193290"/>
                <a:gd name="connsiteX2" fmla="*/ 451647 w 4055913"/>
                <a:gd name="connsiteY2" fmla="*/ 819150 h 2193290"/>
                <a:gd name="connsiteX3" fmla="*/ 678106 w 4055913"/>
                <a:gd name="connsiteY3" fmla="*/ 1083310 h 2193290"/>
                <a:gd name="connsiteX4" fmla="*/ 902021 w 4055913"/>
                <a:gd name="connsiteY4" fmla="*/ 1263650 h 2193290"/>
                <a:gd name="connsiteX5" fmla="*/ 1133569 w 4055913"/>
                <a:gd name="connsiteY5" fmla="*/ 1445260 h 2193290"/>
                <a:gd name="connsiteX6" fmla="*/ 1357484 w 4055913"/>
                <a:gd name="connsiteY6" fmla="*/ 1607820 h 2193290"/>
                <a:gd name="connsiteX7" fmla="*/ 2034318 w 4055913"/>
                <a:gd name="connsiteY7" fmla="*/ 1874520 h 2193290"/>
                <a:gd name="connsiteX8" fmla="*/ 2709879 w 4055913"/>
                <a:gd name="connsiteY8" fmla="*/ 2043430 h 2193290"/>
                <a:gd name="connsiteX9" fmla="*/ 3393074 w 4055913"/>
                <a:gd name="connsiteY9" fmla="*/ 2175510 h 2193290"/>
                <a:gd name="connsiteX10" fmla="*/ 4055914 w 4055913"/>
                <a:gd name="connsiteY10" fmla="*/ 2193290 h 219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913" h="2193290">
                  <a:moveTo>
                    <a:pt x="0" y="0"/>
                  </a:moveTo>
                  <a:lnTo>
                    <a:pt x="220098" y="450850"/>
                  </a:lnTo>
                  <a:lnTo>
                    <a:pt x="451647" y="819150"/>
                  </a:lnTo>
                  <a:lnTo>
                    <a:pt x="678106" y="1083310"/>
                  </a:lnTo>
                  <a:lnTo>
                    <a:pt x="902021" y="1263650"/>
                  </a:lnTo>
                  <a:lnTo>
                    <a:pt x="1133569" y="1445260"/>
                  </a:lnTo>
                  <a:lnTo>
                    <a:pt x="1357484" y="1607820"/>
                  </a:lnTo>
                  <a:lnTo>
                    <a:pt x="2034318" y="1874520"/>
                  </a:lnTo>
                  <a:lnTo>
                    <a:pt x="2709879" y="2043430"/>
                  </a:lnTo>
                  <a:lnTo>
                    <a:pt x="3393074" y="2175510"/>
                  </a:lnTo>
                  <a:lnTo>
                    <a:pt x="4055914" y="2193290"/>
                  </a:lnTo>
                </a:path>
              </a:pathLst>
            </a:custGeom>
            <a:noFill/>
            <a:ln w="30501" cap="flat">
              <a:solidFill>
                <a:srgbClr val="3F2A5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reeform 94">
              <a:extLst>
                <a:ext uri="{FF2B5EF4-FFF2-40B4-BE49-F238E27FC236}">
                  <a16:creationId xmlns:a16="http://schemas.microsoft.com/office/drawing/2014/main" id="{1FEB515D-4150-CC67-733C-C3AFE89F80CB}"/>
                </a:ext>
              </a:extLst>
            </p:cNvPr>
            <p:cNvSpPr/>
            <p:nvPr/>
          </p:nvSpPr>
          <p:spPr>
            <a:xfrm>
              <a:off x="5845151" y="4163060"/>
              <a:ext cx="109412" cy="109220"/>
            </a:xfrm>
            <a:custGeom>
              <a:avLst/>
              <a:gdLst>
                <a:gd name="connsiteX0" fmla="*/ 109413 w 109412"/>
                <a:gd name="connsiteY0" fmla="*/ 54610 h 109220"/>
                <a:gd name="connsiteX1" fmla="*/ 54707 w 109412"/>
                <a:gd name="connsiteY1" fmla="*/ 109220 h 109220"/>
                <a:gd name="connsiteX2" fmla="*/ 0 w 109412"/>
                <a:gd name="connsiteY2" fmla="*/ 54610 h 109220"/>
                <a:gd name="connsiteX3" fmla="*/ 54707 w 109412"/>
                <a:gd name="connsiteY3" fmla="*/ 0 h 109220"/>
                <a:gd name="connsiteX4" fmla="*/ 109413 w 109412"/>
                <a:gd name="connsiteY4" fmla="*/ 54610 h 10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12" h="109220">
                  <a:moveTo>
                    <a:pt x="109413" y="54610"/>
                  </a:moveTo>
                  <a:cubicBezTo>
                    <a:pt x="109413" y="84770"/>
                    <a:pt x="84920" y="109220"/>
                    <a:pt x="54707" y="109220"/>
                  </a:cubicBezTo>
                  <a:cubicBezTo>
                    <a:pt x="24493" y="109220"/>
                    <a:pt x="0" y="84770"/>
                    <a:pt x="0" y="54610"/>
                  </a:cubicBezTo>
                  <a:cubicBezTo>
                    <a:pt x="0" y="24450"/>
                    <a:pt x="24493" y="0"/>
                    <a:pt x="54707" y="0"/>
                  </a:cubicBezTo>
                  <a:cubicBezTo>
                    <a:pt x="84920" y="0"/>
                    <a:pt x="109413" y="24450"/>
                    <a:pt x="109413" y="54610"/>
                  </a:cubicBezTo>
                  <a:close/>
                </a:path>
              </a:pathLst>
            </a:custGeom>
            <a:solidFill>
              <a:srgbClr val="FFFFFF"/>
            </a:solidFill>
            <a:ln w="28609" cap="flat">
              <a:solidFill>
                <a:srgbClr val="3F2A5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Freeform 95">
              <a:extLst>
                <a:ext uri="{FF2B5EF4-FFF2-40B4-BE49-F238E27FC236}">
                  <a16:creationId xmlns:a16="http://schemas.microsoft.com/office/drawing/2014/main" id="{9A19D3F1-A2E4-BFB2-5B8D-EBA9119CC4AA}"/>
                </a:ext>
              </a:extLst>
            </p:cNvPr>
            <p:cNvSpPr/>
            <p:nvPr/>
          </p:nvSpPr>
          <p:spPr>
            <a:xfrm>
              <a:off x="5845469" y="4889817"/>
              <a:ext cx="108776" cy="108584"/>
            </a:xfrm>
            <a:custGeom>
              <a:avLst/>
              <a:gdLst>
                <a:gd name="connsiteX0" fmla="*/ 92556 w 108776"/>
                <a:gd name="connsiteY0" fmla="*/ 92392 h 108584"/>
                <a:gd name="connsiteX1" fmla="*/ 16221 w 108776"/>
                <a:gd name="connsiteY1" fmla="*/ 92392 h 108584"/>
                <a:gd name="connsiteX2" fmla="*/ 16221 w 108776"/>
                <a:gd name="connsiteY2" fmla="*/ 16192 h 108584"/>
                <a:gd name="connsiteX3" fmla="*/ 92556 w 108776"/>
                <a:gd name="connsiteY3" fmla="*/ 16192 h 108584"/>
                <a:gd name="connsiteX4" fmla="*/ 92556 w 108776"/>
                <a:gd name="connsiteY4" fmla="*/ 92392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76" h="108584">
                  <a:moveTo>
                    <a:pt x="92556" y="92392"/>
                  </a:moveTo>
                  <a:cubicBezTo>
                    <a:pt x="70928" y="113982"/>
                    <a:pt x="36577" y="113982"/>
                    <a:pt x="16221" y="92392"/>
                  </a:cubicBezTo>
                  <a:cubicBezTo>
                    <a:pt x="-5407" y="70803"/>
                    <a:pt x="-5407" y="36512"/>
                    <a:pt x="16221" y="16192"/>
                  </a:cubicBezTo>
                  <a:cubicBezTo>
                    <a:pt x="37849" y="-5397"/>
                    <a:pt x="72200" y="-5397"/>
                    <a:pt x="92556" y="16192"/>
                  </a:cubicBezTo>
                  <a:cubicBezTo>
                    <a:pt x="114184" y="36512"/>
                    <a:pt x="114184" y="70803"/>
                    <a:pt x="92556" y="92392"/>
                  </a:cubicBezTo>
                  <a:close/>
                </a:path>
              </a:pathLst>
            </a:custGeom>
            <a:solidFill>
              <a:srgbClr val="FFFFFF"/>
            </a:solidFill>
            <a:ln w="28609" cap="flat">
              <a:solidFill>
                <a:srgbClr val="C3167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Freeform 96">
              <a:extLst>
                <a:ext uri="{FF2B5EF4-FFF2-40B4-BE49-F238E27FC236}">
                  <a16:creationId xmlns:a16="http://schemas.microsoft.com/office/drawing/2014/main" id="{864179DE-7B3A-9748-8758-C45AE5D07B88}"/>
                </a:ext>
              </a:extLst>
            </p:cNvPr>
            <p:cNvSpPr/>
            <p:nvPr/>
          </p:nvSpPr>
          <p:spPr>
            <a:xfrm>
              <a:off x="5845469" y="5048567"/>
              <a:ext cx="108776" cy="108584"/>
            </a:xfrm>
            <a:custGeom>
              <a:avLst/>
              <a:gdLst>
                <a:gd name="connsiteX0" fmla="*/ 92556 w 108776"/>
                <a:gd name="connsiteY0" fmla="*/ 92392 h 108584"/>
                <a:gd name="connsiteX1" fmla="*/ 16221 w 108776"/>
                <a:gd name="connsiteY1" fmla="*/ 92392 h 108584"/>
                <a:gd name="connsiteX2" fmla="*/ 16221 w 108776"/>
                <a:gd name="connsiteY2" fmla="*/ 16192 h 108584"/>
                <a:gd name="connsiteX3" fmla="*/ 92556 w 108776"/>
                <a:gd name="connsiteY3" fmla="*/ 16192 h 108584"/>
                <a:gd name="connsiteX4" fmla="*/ 92556 w 108776"/>
                <a:gd name="connsiteY4" fmla="*/ 92392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76" h="108584">
                  <a:moveTo>
                    <a:pt x="92556" y="92392"/>
                  </a:moveTo>
                  <a:cubicBezTo>
                    <a:pt x="70928" y="113982"/>
                    <a:pt x="36577" y="113982"/>
                    <a:pt x="16221" y="92392"/>
                  </a:cubicBezTo>
                  <a:cubicBezTo>
                    <a:pt x="-5407" y="70803"/>
                    <a:pt x="-5407" y="36512"/>
                    <a:pt x="16221" y="16192"/>
                  </a:cubicBezTo>
                  <a:cubicBezTo>
                    <a:pt x="37849" y="-5397"/>
                    <a:pt x="72200" y="-5397"/>
                    <a:pt x="92556" y="16192"/>
                  </a:cubicBezTo>
                  <a:cubicBezTo>
                    <a:pt x="114184" y="36512"/>
                    <a:pt x="114184" y="70803"/>
                    <a:pt x="92556" y="92392"/>
                  </a:cubicBezTo>
                  <a:close/>
                </a:path>
              </a:pathLst>
            </a:custGeom>
            <a:solidFill>
              <a:srgbClr val="FFFFFF"/>
            </a:solidFill>
            <a:ln w="28609" cap="flat">
              <a:solidFill>
                <a:srgbClr val="FA424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0" name="Rectangle: Rounded Corners 227">
            <a:extLst>
              <a:ext uri="{FF2B5EF4-FFF2-40B4-BE49-F238E27FC236}">
                <a16:creationId xmlns:a16="http://schemas.microsoft.com/office/drawing/2014/main" id="{1BED9BC3-96CB-494E-B845-034D3C95BAD1}"/>
              </a:ext>
            </a:extLst>
          </p:cNvPr>
          <p:cNvSpPr/>
          <p:nvPr/>
        </p:nvSpPr>
        <p:spPr>
          <a:xfrm>
            <a:off x="6998849" y="1198075"/>
            <a:ext cx="4364165" cy="1404838"/>
          </a:xfrm>
          <a:prstGeom prst="roundRect">
            <a:avLst>
              <a:gd name="adj" fmla="val 4594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076C88D8-EDC8-4573-9452-1D11BB3AF3E9}"/>
              </a:ext>
            </a:extLst>
          </p:cNvPr>
          <p:cNvSpPr txBox="1">
            <a:spLocks/>
          </p:cNvSpPr>
          <p:nvPr/>
        </p:nvSpPr>
        <p:spPr>
          <a:xfrm>
            <a:off x="6998849" y="3001854"/>
            <a:ext cx="4362591" cy="798179"/>
          </a:xfrm>
          <a:prstGeom prst="roundRect">
            <a:avLst>
              <a:gd name="adj" fmla="val 10069"/>
            </a:avLst>
          </a:prstGeom>
          <a:solidFill>
            <a:schemeClr val="bg1">
              <a:lumMod val="95000"/>
            </a:schemeClr>
          </a:solidFill>
        </p:spPr>
        <p:txBody>
          <a:bodyPr vert="horz" lIns="91440" tIns="91440" rIns="91440" bIns="9144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spc="-2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-20" normalizeH="0" baseline="0" noProof="0" dirty="0">
              <a:ln>
                <a:noFill/>
              </a:ln>
              <a:solidFill>
                <a:srgbClr val="3F2A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106">
            <a:extLst>
              <a:ext uri="{FF2B5EF4-FFF2-40B4-BE49-F238E27FC236}">
                <a16:creationId xmlns:a16="http://schemas.microsoft.com/office/drawing/2014/main" id="{31D84881-5321-4790-965A-15161FB4FED7}"/>
              </a:ext>
            </a:extLst>
          </p:cNvPr>
          <p:cNvSpPr>
            <a:spLocks/>
          </p:cNvSpPr>
          <p:nvPr/>
        </p:nvSpPr>
        <p:spPr>
          <a:xfrm>
            <a:off x="9293406" y="3229394"/>
            <a:ext cx="91440" cy="91440"/>
          </a:xfrm>
          <a:prstGeom prst="rect">
            <a:avLst/>
          </a:prstGeom>
          <a:solidFill>
            <a:srgbClr val="FA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107">
            <a:extLst>
              <a:ext uri="{FF2B5EF4-FFF2-40B4-BE49-F238E27FC236}">
                <a16:creationId xmlns:a16="http://schemas.microsoft.com/office/drawing/2014/main" id="{05869E72-6C5B-4B80-A5BE-7375733DB0D1}"/>
              </a:ext>
            </a:extLst>
          </p:cNvPr>
          <p:cNvSpPr txBox="1"/>
          <p:nvPr/>
        </p:nvSpPr>
        <p:spPr>
          <a:xfrm>
            <a:off x="9447753" y="3175608"/>
            <a:ext cx="1537759" cy="17361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7260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Tirzepatide 15 mg (n=630)</a:t>
            </a:r>
          </a:p>
        </p:txBody>
      </p:sp>
      <p:sp>
        <p:nvSpPr>
          <p:cNvPr id="44" name="Rectangle 108">
            <a:extLst>
              <a:ext uri="{FF2B5EF4-FFF2-40B4-BE49-F238E27FC236}">
                <a16:creationId xmlns:a16="http://schemas.microsoft.com/office/drawing/2014/main" id="{B82394AC-5CF3-4223-9D27-97046DA51DF1}"/>
              </a:ext>
            </a:extLst>
          </p:cNvPr>
          <p:cNvSpPr>
            <a:spLocks/>
          </p:cNvSpPr>
          <p:nvPr/>
        </p:nvSpPr>
        <p:spPr>
          <a:xfrm>
            <a:off x="7324919" y="3508226"/>
            <a:ext cx="91440" cy="91440"/>
          </a:xfrm>
          <a:prstGeom prst="rect">
            <a:avLst/>
          </a:prstGeom>
          <a:solidFill>
            <a:srgbClr val="C419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686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109">
            <a:extLst>
              <a:ext uri="{FF2B5EF4-FFF2-40B4-BE49-F238E27FC236}">
                <a16:creationId xmlns:a16="http://schemas.microsoft.com/office/drawing/2014/main" id="{62125702-5F84-4CB9-B406-22C297F60EB9}"/>
              </a:ext>
            </a:extLst>
          </p:cNvPr>
          <p:cNvSpPr txBox="1"/>
          <p:nvPr/>
        </p:nvSpPr>
        <p:spPr>
          <a:xfrm>
            <a:off x="7479266" y="3443413"/>
            <a:ext cx="1530828" cy="19566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419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Tirzepatide 10 mg (n=636)</a:t>
            </a:r>
          </a:p>
        </p:txBody>
      </p:sp>
      <p:sp>
        <p:nvSpPr>
          <p:cNvPr id="46" name="Rectangle 112">
            <a:extLst>
              <a:ext uri="{FF2B5EF4-FFF2-40B4-BE49-F238E27FC236}">
                <a16:creationId xmlns:a16="http://schemas.microsoft.com/office/drawing/2014/main" id="{06CAA25F-8D85-458F-8CEA-6898C3561858}"/>
              </a:ext>
            </a:extLst>
          </p:cNvPr>
          <p:cNvSpPr>
            <a:spLocks/>
          </p:cNvSpPr>
          <p:nvPr/>
        </p:nvSpPr>
        <p:spPr>
          <a:xfrm>
            <a:off x="7326452" y="3229394"/>
            <a:ext cx="91440" cy="91440"/>
          </a:xfrm>
          <a:prstGeom prst="rect">
            <a:avLst/>
          </a:prstGeom>
          <a:solidFill>
            <a:srgbClr val="3E2A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26">
            <a:extLst>
              <a:ext uri="{FF2B5EF4-FFF2-40B4-BE49-F238E27FC236}">
                <a16:creationId xmlns:a16="http://schemas.microsoft.com/office/drawing/2014/main" id="{D0CBB2A3-71EF-4A06-A8BF-7787C73F689D}"/>
              </a:ext>
            </a:extLst>
          </p:cNvPr>
          <p:cNvSpPr txBox="1"/>
          <p:nvPr/>
        </p:nvSpPr>
        <p:spPr>
          <a:xfrm>
            <a:off x="7480799" y="3169759"/>
            <a:ext cx="1504316" cy="1853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E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Tirzepatide 5 mg (n=630)</a:t>
            </a:r>
          </a:p>
        </p:txBody>
      </p:sp>
      <p:sp>
        <p:nvSpPr>
          <p:cNvPr id="48" name="Rectangle 134">
            <a:extLst>
              <a:ext uri="{FF2B5EF4-FFF2-40B4-BE49-F238E27FC236}">
                <a16:creationId xmlns:a16="http://schemas.microsoft.com/office/drawing/2014/main" id="{80D86773-F240-438A-A9A2-2AE88774386D}"/>
              </a:ext>
            </a:extLst>
          </p:cNvPr>
          <p:cNvSpPr>
            <a:spLocks/>
          </p:cNvSpPr>
          <p:nvPr/>
        </p:nvSpPr>
        <p:spPr>
          <a:xfrm>
            <a:off x="9293408" y="3508226"/>
            <a:ext cx="91440" cy="914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135">
            <a:extLst>
              <a:ext uri="{FF2B5EF4-FFF2-40B4-BE49-F238E27FC236}">
                <a16:creationId xmlns:a16="http://schemas.microsoft.com/office/drawing/2014/main" id="{F155E46E-613D-44BD-B1BC-F86A45A8186F}"/>
              </a:ext>
            </a:extLst>
          </p:cNvPr>
          <p:cNvSpPr txBox="1"/>
          <p:nvPr/>
        </p:nvSpPr>
        <p:spPr>
          <a:xfrm>
            <a:off x="9447753" y="3451641"/>
            <a:ext cx="1579129" cy="17921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Injectable placebo (n=643)</a:t>
            </a:r>
          </a:p>
        </p:txBody>
      </p:sp>
      <p:sp>
        <p:nvSpPr>
          <p:cNvPr id="50" name="TextBox 34">
            <a:extLst>
              <a:ext uri="{FF2B5EF4-FFF2-40B4-BE49-F238E27FC236}">
                <a16:creationId xmlns:a16="http://schemas.microsoft.com/office/drawing/2014/main" id="{9EAD8F01-6BB2-9AC3-2B54-3DD1EC094516}"/>
              </a:ext>
            </a:extLst>
          </p:cNvPr>
          <p:cNvSpPr txBox="1"/>
          <p:nvPr/>
        </p:nvSpPr>
        <p:spPr>
          <a:xfrm>
            <a:off x="875767" y="2112803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0.0</a:t>
            </a:r>
          </a:p>
        </p:txBody>
      </p:sp>
      <p:sp>
        <p:nvSpPr>
          <p:cNvPr id="51" name="TextBox 99">
            <a:extLst>
              <a:ext uri="{FF2B5EF4-FFF2-40B4-BE49-F238E27FC236}">
                <a16:creationId xmlns:a16="http://schemas.microsoft.com/office/drawing/2014/main" id="{185F9F11-5D2D-F4F0-5CEC-E02D043C702F}"/>
              </a:ext>
            </a:extLst>
          </p:cNvPr>
          <p:cNvSpPr txBox="1"/>
          <p:nvPr/>
        </p:nvSpPr>
        <p:spPr>
          <a:xfrm>
            <a:off x="875767" y="2660934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-4.0</a:t>
            </a:r>
          </a:p>
        </p:txBody>
      </p:sp>
      <p:sp>
        <p:nvSpPr>
          <p:cNvPr id="52" name="TextBox 100">
            <a:extLst>
              <a:ext uri="{FF2B5EF4-FFF2-40B4-BE49-F238E27FC236}">
                <a16:creationId xmlns:a16="http://schemas.microsoft.com/office/drawing/2014/main" id="{E561C204-68D9-0D32-5C5B-AFA82C3974B4}"/>
              </a:ext>
            </a:extLst>
          </p:cNvPr>
          <p:cNvSpPr txBox="1"/>
          <p:nvPr/>
        </p:nvSpPr>
        <p:spPr>
          <a:xfrm>
            <a:off x="875767" y="3209065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-8.0</a:t>
            </a:r>
          </a:p>
        </p:txBody>
      </p:sp>
      <p:sp>
        <p:nvSpPr>
          <p:cNvPr id="53" name="TextBox 101">
            <a:extLst>
              <a:ext uri="{FF2B5EF4-FFF2-40B4-BE49-F238E27FC236}">
                <a16:creationId xmlns:a16="http://schemas.microsoft.com/office/drawing/2014/main" id="{A14FAE10-2B3C-ABB8-5E67-95B19FF2A38F}"/>
              </a:ext>
            </a:extLst>
          </p:cNvPr>
          <p:cNvSpPr txBox="1"/>
          <p:nvPr/>
        </p:nvSpPr>
        <p:spPr>
          <a:xfrm>
            <a:off x="875767" y="3757196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-12.0</a:t>
            </a:r>
          </a:p>
        </p:txBody>
      </p:sp>
      <p:sp>
        <p:nvSpPr>
          <p:cNvPr id="54" name="TextBox 102">
            <a:extLst>
              <a:ext uri="{FF2B5EF4-FFF2-40B4-BE49-F238E27FC236}">
                <a16:creationId xmlns:a16="http://schemas.microsoft.com/office/drawing/2014/main" id="{CF1569F3-6832-CED6-A4F1-8EE44EFCE5EB}"/>
              </a:ext>
            </a:extLst>
          </p:cNvPr>
          <p:cNvSpPr txBox="1"/>
          <p:nvPr/>
        </p:nvSpPr>
        <p:spPr>
          <a:xfrm>
            <a:off x="875767" y="4305327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-16.0</a:t>
            </a:r>
          </a:p>
        </p:txBody>
      </p:sp>
      <p:sp>
        <p:nvSpPr>
          <p:cNvPr id="55" name="TextBox 103">
            <a:extLst>
              <a:ext uri="{FF2B5EF4-FFF2-40B4-BE49-F238E27FC236}">
                <a16:creationId xmlns:a16="http://schemas.microsoft.com/office/drawing/2014/main" id="{1B750A84-6C53-1698-E1C7-4A5E95A0E4B2}"/>
              </a:ext>
            </a:extLst>
          </p:cNvPr>
          <p:cNvSpPr txBox="1"/>
          <p:nvPr/>
        </p:nvSpPr>
        <p:spPr>
          <a:xfrm>
            <a:off x="875767" y="4853458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-20.0</a:t>
            </a:r>
          </a:p>
        </p:txBody>
      </p:sp>
      <p:sp>
        <p:nvSpPr>
          <p:cNvPr id="56" name="TextBox 113">
            <a:extLst>
              <a:ext uri="{FF2B5EF4-FFF2-40B4-BE49-F238E27FC236}">
                <a16:creationId xmlns:a16="http://schemas.microsoft.com/office/drawing/2014/main" id="{C745F4DB-3F1C-2F52-048E-D40A54222665}"/>
              </a:ext>
            </a:extLst>
          </p:cNvPr>
          <p:cNvSpPr txBox="1"/>
          <p:nvPr/>
        </p:nvSpPr>
        <p:spPr>
          <a:xfrm>
            <a:off x="875767" y="5401587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-24.0</a:t>
            </a:r>
          </a:p>
        </p:txBody>
      </p:sp>
      <p:sp>
        <p:nvSpPr>
          <p:cNvPr id="57" name="TextBox 114">
            <a:extLst>
              <a:ext uri="{FF2B5EF4-FFF2-40B4-BE49-F238E27FC236}">
                <a16:creationId xmlns:a16="http://schemas.microsoft.com/office/drawing/2014/main" id="{7488BBAC-81EE-923F-1401-54B9E22AF452}"/>
              </a:ext>
            </a:extLst>
          </p:cNvPr>
          <p:cNvSpPr txBox="1"/>
          <p:nvPr/>
        </p:nvSpPr>
        <p:spPr>
          <a:xfrm>
            <a:off x="1742882" y="5570357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8" name="TextBox 115">
            <a:extLst>
              <a:ext uri="{FF2B5EF4-FFF2-40B4-BE49-F238E27FC236}">
                <a16:creationId xmlns:a16="http://schemas.microsoft.com/office/drawing/2014/main" id="{5EB3C61E-852F-A0CF-6306-637DC4294AB5}"/>
              </a:ext>
            </a:extLst>
          </p:cNvPr>
          <p:cNvSpPr txBox="1"/>
          <p:nvPr/>
        </p:nvSpPr>
        <p:spPr>
          <a:xfrm>
            <a:off x="2418665" y="5570357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59" name="TextBox 116">
            <a:extLst>
              <a:ext uri="{FF2B5EF4-FFF2-40B4-BE49-F238E27FC236}">
                <a16:creationId xmlns:a16="http://schemas.microsoft.com/office/drawing/2014/main" id="{53896645-44F7-27D3-2B8B-1D022CE59137}"/>
              </a:ext>
            </a:extLst>
          </p:cNvPr>
          <p:cNvSpPr txBox="1"/>
          <p:nvPr/>
        </p:nvSpPr>
        <p:spPr>
          <a:xfrm>
            <a:off x="3094448" y="5570357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0" name="TextBox 117">
            <a:extLst>
              <a:ext uri="{FF2B5EF4-FFF2-40B4-BE49-F238E27FC236}">
                <a16:creationId xmlns:a16="http://schemas.microsoft.com/office/drawing/2014/main" id="{4BAACD63-FCFE-B43C-2C67-CEC8E7BB22CC}"/>
              </a:ext>
            </a:extLst>
          </p:cNvPr>
          <p:cNvSpPr txBox="1"/>
          <p:nvPr/>
        </p:nvSpPr>
        <p:spPr>
          <a:xfrm>
            <a:off x="3770231" y="5570357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61" name="TextBox 118">
            <a:extLst>
              <a:ext uri="{FF2B5EF4-FFF2-40B4-BE49-F238E27FC236}">
                <a16:creationId xmlns:a16="http://schemas.microsoft.com/office/drawing/2014/main" id="{33841445-16BB-A09A-317F-A709478FBE4E}"/>
              </a:ext>
            </a:extLst>
          </p:cNvPr>
          <p:cNvSpPr txBox="1"/>
          <p:nvPr/>
        </p:nvSpPr>
        <p:spPr>
          <a:xfrm>
            <a:off x="4446014" y="5570357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62" name="TextBox 119">
            <a:extLst>
              <a:ext uri="{FF2B5EF4-FFF2-40B4-BE49-F238E27FC236}">
                <a16:creationId xmlns:a16="http://schemas.microsoft.com/office/drawing/2014/main" id="{4133DFBF-987D-3647-6FA9-7688582A38F3}"/>
              </a:ext>
            </a:extLst>
          </p:cNvPr>
          <p:cNvSpPr txBox="1"/>
          <p:nvPr/>
        </p:nvSpPr>
        <p:spPr>
          <a:xfrm>
            <a:off x="5121797" y="5570357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63" name="TextBox 120">
            <a:extLst>
              <a:ext uri="{FF2B5EF4-FFF2-40B4-BE49-F238E27FC236}">
                <a16:creationId xmlns:a16="http://schemas.microsoft.com/office/drawing/2014/main" id="{15EF1AEC-2BCE-EA3A-325A-D2763D042034}"/>
              </a:ext>
            </a:extLst>
          </p:cNvPr>
          <p:cNvSpPr txBox="1"/>
          <p:nvPr/>
        </p:nvSpPr>
        <p:spPr>
          <a:xfrm>
            <a:off x="5797582" y="5570357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64" name="TextBox 121">
            <a:extLst>
              <a:ext uri="{FF2B5EF4-FFF2-40B4-BE49-F238E27FC236}">
                <a16:creationId xmlns:a16="http://schemas.microsoft.com/office/drawing/2014/main" id="{9A1B7042-3307-F7AB-AF91-4A7528BDA794}"/>
              </a:ext>
            </a:extLst>
          </p:cNvPr>
          <p:cNvSpPr txBox="1"/>
          <p:nvPr/>
        </p:nvSpPr>
        <p:spPr>
          <a:xfrm>
            <a:off x="1968143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5" name="TextBox 122">
            <a:extLst>
              <a:ext uri="{FF2B5EF4-FFF2-40B4-BE49-F238E27FC236}">
                <a16:creationId xmlns:a16="http://schemas.microsoft.com/office/drawing/2014/main" id="{8C0BA770-82C4-E8AC-9A2F-DA95201E2FCB}"/>
              </a:ext>
            </a:extLst>
          </p:cNvPr>
          <p:cNvSpPr txBox="1"/>
          <p:nvPr/>
        </p:nvSpPr>
        <p:spPr>
          <a:xfrm>
            <a:off x="2643926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6" name="TextBox 123">
            <a:extLst>
              <a:ext uri="{FF2B5EF4-FFF2-40B4-BE49-F238E27FC236}">
                <a16:creationId xmlns:a16="http://schemas.microsoft.com/office/drawing/2014/main" id="{7234DDB7-4072-3B12-9AAB-EF3A461A1EC0}"/>
              </a:ext>
            </a:extLst>
          </p:cNvPr>
          <p:cNvSpPr txBox="1"/>
          <p:nvPr/>
        </p:nvSpPr>
        <p:spPr>
          <a:xfrm>
            <a:off x="3319709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67" name="TextBox 124">
            <a:extLst>
              <a:ext uri="{FF2B5EF4-FFF2-40B4-BE49-F238E27FC236}">
                <a16:creationId xmlns:a16="http://schemas.microsoft.com/office/drawing/2014/main" id="{F922CA6B-CBB2-9106-53DD-70C50AADA95F}"/>
              </a:ext>
            </a:extLst>
          </p:cNvPr>
          <p:cNvSpPr txBox="1"/>
          <p:nvPr/>
        </p:nvSpPr>
        <p:spPr>
          <a:xfrm>
            <a:off x="3995492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68" name="TextBox 125">
            <a:extLst>
              <a:ext uri="{FF2B5EF4-FFF2-40B4-BE49-F238E27FC236}">
                <a16:creationId xmlns:a16="http://schemas.microsoft.com/office/drawing/2014/main" id="{F399D912-123C-E8A8-B2B5-78ABD7160BDE}"/>
              </a:ext>
            </a:extLst>
          </p:cNvPr>
          <p:cNvSpPr txBox="1"/>
          <p:nvPr/>
        </p:nvSpPr>
        <p:spPr>
          <a:xfrm>
            <a:off x="4671275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sp>
        <p:nvSpPr>
          <p:cNvPr id="69" name="TextBox 136">
            <a:extLst>
              <a:ext uri="{FF2B5EF4-FFF2-40B4-BE49-F238E27FC236}">
                <a16:creationId xmlns:a16="http://schemas.microsoft.com/office/drawing/2014/main" id="{1028011F-8299-2F1A-E454-606C3E410470}"/>
              </a:ext>
            </a:extLst>
          </p:cNvPr>
          <p:cNvSpPr txBox="1"/>
          <p:nvPr/>
        </p:nvSpPr>
        <p:spPr>
          <a:xfrm>
            <a:off x="5347058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0" name="TextBox 138">
            <a:extLst>
              <a:ext uri="{FF2B5EF4-FFF2-40B4-BE49-F238E27FC236}">
                <a16:creationId xmlns:a16="http://schemas.microsoft.com/office/drawing/2014/main" id="{ABCFF0FE-5674-93BF-94CC-8A4A42183B5C}"/>
              </a:ext>
            </a:extLst>
          </p:cNvPr>
          <p:cNvSpPr txBox="1"/>
          <p:nvPr/>
        </p:nvSpPr>
        <p:spPr>
          <a:xfrm>
            <a:off x="2193404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1" name="TextBox 139">
            <a:extLst>
              <a:ext uri="{FF2B5EF4-FFF2-40B4-BE49-F238E27FC236}">
                <a16:creationId xmlns:a16="http://schemas.microsoft.com/office/drawing/2014/main" id="{854CBC4D-18FF-5A59-E25F-2F1F80CC3706}"/>
              </a:ext>
            </a:extLst>
          </p:cNvPr>
          <p:cNvSpPr txBox="1"/>
          <p:nvPr/>
        </p:nvSpPr>
        <p:spPr>
          <a:xfrm>
            <a:off x="2869187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72" name="TextBox 140">
            <a:extLst>
              <a:ext uri="{FF2B5EF4-FFF2-40B4-BE49-F238E27FC236}">
                <a16:creationId xmlns:a16="http://schemas.microsoft.com/office/drawing/2014/main" id="{EE59DA27-0C0A-A0B1-52E7-1AB2835D7437}"/>
              </a:ext>
            </a:extLst>
          </p:cNvPr>
          <p:cNvSpPr txBox="1"/>
          <p:nvPr/>
        </p:nvSpPr>
        <p:spPr>
          <a:xfrm>
            <a:off x="3544970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3" name="TextBox 141">
            <a:extLst>
              <a:ext uri="{FF2B5EF4-FFF2-40B4-BE49-F238E27FC236}">
                <a16:creationId xmlns:a16="http://schemas.microsoft.com/office/drawing/2014/main" id="{55E9C8A3-C921-8854-A1B4-21BCEBD06610}"/>
              </a:ext>
            </a:extLst>
          </p:cNvPr>
          <p:cNvSpPr txBox="1"/>
          <p:nvPr/>
        </p:nvSpPr>
        <p:spPr>
          <a:xfrm>
            <a:off x="4220753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74" name="TextBox 142">
            <a:extLst>
              <a:ext uri="{FF2B5EF4-FFF2-40B4-BE49-F238E27FC236}">
                <a16:creationId xmlns:a16="http://schemas.microsoft.com/office/drawing/2014/main" id="{A98F8A29-B451-E34B-882B-C3F67F2C0AD1}"/>
              </a:ext>
            </a:extLst>
          </p:cNvPr>
          <p:cNvSpPr txBox="1"/>
          <p:nvPr/>
        </p:nvSpPr>
        <p:spPr>
          <a:xfrm>
            <a:off x="4896536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75" name="TextBox 143">
            <a:extLst>
              <a:ext uri="{FF2B5EF4-FFF2-40B4-BE49-F238E27FC236}">
                <a16:creationId xmlns:a16="http://schemas.microsoft.com/office/drawing/2014/main" id="{FC0D1891-E52E-AE66-6C1F-208205B0032A}"/>
              </a:ext>
            </a:extLst>
          </p:cNvPr>
          <p:cNvSpPr txBox="1"/>
          <p:nvPr/>
        </p:nvSpPr>
        <p:spPr>
          <a:xfrm>
            <a:off x="5572319" y="5451940"/>
            <a:ext cx="224906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76" name="TextBox 145">
            <a:extLst>
              <a:ext uri="{FF2B5EF4-FFF2-40B4-BE49-F238E27FC236}">
                <a16:creationId xmlns:a16="http://schemas.microsoft.com/office/drawing/2014/main" id="{4A1AD30C-787B-352C-4D18-CFEAE7490B64}"/>
              </a:ext>
            </a:extLst>
          </p:cNvPr>
          <p:cNvSpPr txBox="1"/>
          <p:nvPr/>
        </p:nvSpPr>
        <p:spPr>
          <a:xfrm>
            <a:off x="2869187" y="5852855"/>
            <a:ext cx="2026994" cy="154591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Weeks Since Randomization</a:t>
            </a:r>
          </a:p>
        </p:txBody>
      </p:sp>
      <p:sp>
        <p:nvSpPr>
          <p:cNvPr id="77" name="TextBox 146">
            <a:extLst>
              <a:ext uri="{FF2B5EF4-FFF2-40B4-BE49-F238E27FC236}">
                <a16:creationId xmlns:a16="http://schemas.microsoft.com/office/drawing/2014/main" id="{3B37D06C-B6E9-AC58-039E-DA401763E726}"/>
              </a:ext>
            </a:extLst>
          </p:cNvPr>
          <p:cNvSpPr txBox="1"/>
          <p:nvPr/>
        </p:nvSpPr>
        <p:spPr>
          <a:xfrm rot="16200000">
            <a:off x="-491713" y="3646001"/>
            <a:ext cx="2026994" cy="154591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Mean Change in Body Weight (%)</a:t>
            </a:r>
          </a:p>
        </p:txBody>
      </p:sp>
      <p:sp>
        <p:nvSpPr>
          <p:cNvPr id="78" name="TextBox 147">
            <a:extLst>
              <a:ext uri="{FF2B5EF4-FFF2-40B4-BE49-F238E27FC236}">
                <a16:creationId xmlns:a16="http://schemas.microsoft.com/office/drawing/2014/main" id="{DC5047DA-6D5B-7E67-CA2C-E0CC52833822}"/>
              </a:ext>
            </a:extLst>
          </p:cNvPr>
          <p:cNvSpPr txBox="1"/>
          <p:nvPr/>
        </p:nvSpPr>
        <p:spPr>
          <a:xfrm>
            <a:off x="2861584" y="1416001"/>
            <a:ext cx="2026994" cy="154591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-3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Percentage Change in Body Weight Over Time</a:t>
            </a:r>
            <a:br>
              <a:rPr kumimoji="0" lang="en-US" sz="1400" b="1" i="0" u="none" strike="noStrike" kern="1200" cap="none" spc="-3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400" b="1" i="0" u="none" strike="noStrike" kern="1200" cap="none" spc="-3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From Baseline to Week 72</a:t>
            </a:r>
            <a:r>
              <a:rPr kumimoji="0" lang="en-US" sz="1400" b="1" i="0" u="none" strike="noStrike" kern="1200" cap="none" spc="-30" normalizeH="0" baseline="3000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1,</a:t>
            </a:r>
            <a:r>
              <a:rPr kumimoji="0" lang="en-US" sz="1400" b="1" i="0" u="none" strike="noStrike" kern="1200" cap="none" spc="-3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n-US" sz="1400" b="1" i="0" u="none" strike="noStrike" kern="1200" cap="none" spc="-30" normalizeH="0" baseline="3000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sz="1400" b="1" i="0" u="none" strike="noStrike" kern="1200" cap="none" spc="-3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</a:p>
        </p:txBody>
      </p:sp>
      <p:sp>
        <p:nvSpPr>
          <p:cNvPr id="79" name="TextBox 148">
            <a:extLst>
              <a:ext uri="{FF2B5EF4-FFF2-40B4-BE49-F238E27FC236}">
                <a16:creationId xmlns:a16="http://schemas.microsoft.com/office/drawing/2014/main" id="{3144F582-8E72-A65A-36A1-66A1EB0BD992}"/>
              </a:ext>
            </a:extLst>
          </p:cNvPr>
          <p:cNvSpPr txBox="1"/>
          <p:nvPr/>
        </p:nvSpPr>
        <p:spPr>
          <a:xfrm>
            <a:off x="883901" y="1796409"/>
            <a:ext cx="2342683" cy="24375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Mean baseline weight=104.8 kg</a:t>
            </a:r>
          </a:p>
        </p:txBody>
      </p:sp>
      <p:sp>
        <p:nvSpPr>
          <p:cNvPr id="80" name="TextBox 149">
            <a:extLst>
              <a:ext uri="{FF2B5EF4-FFF2-40B4-BE49-F238E27FC236}">
                <a16:creationId xmlns:a16="http://schemas.microsoft.com/office/drawing/2014/main" id="{0B519709-427D-205D-1D54-D5137F708D47}"/>
              </a:ext>
            </a:extLst>
          </p:cNvPr>
          <p:cNvSpPr txBox="1"/>
          <p:nvPr/>
        </p:nvSpPr>
        <p:spPr>
          <a:xfrm>
            <a:off x="6105723" y="5071352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7260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-22.5%</a:t>
            </a:r>
            <a:r>
              <a:rPr kumimoji="0" lang="en-US" sz="1500" b="0" i="0" u="none" strike="noStrike" kern="1200" cap="none" spc="-30" normalizeH="0" baseline="0" noProof="0" dirty="0">
                <a:ln>
                  <a:noFill/>
                </a:ln>
                <a:solidFill>
                  <a:srgbClr val="C7260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C7260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150">
            <a:extLst>
              <a:ext uri="{FF2B5EF4-FFF2-40B4-BE49-F238E27FC236}">
                <a16:creationId xmlns:a16="http://schemas.microsoft.com/office/drawing/2014/main" id="{CFCB748F-87F2-491F-DA00-23F7C976C71F}"/>
              </a:ext>
            </a:extLst>
          </p:cNvPr>
          <p:cNvSpPr txBox="1"/>
          <p:nvPr/>
        </p:nvSpPr>
        <p:spPr>
          <a:xfrm>
            <a:off x="6105723" y="4850763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419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-21.4%†</a:t>
            </a:r>
          </a:p>
        </p:txBody>
      </p:sp>
      <p:sp>
        <p:nvSpPr>
          <p:cNvPr id="82" name="TextBox 151">
            <a:extLst>
              <a:ext uri="{FF2B5EF4-FFF2-40B4-BE49-F238E27FC236}">
                <a16:creationId xmlns:a16="http://schemas.microsoft.com/office/drawing/2014/main" id="{5FEAFE72-CF18-D649-7BEE-F33C3C0251F0}"/>
              </a:ext>
            </a:extLst>
          </p:cNvPr>
          <p:cNvSpPr txBox="1"/>
          <p:nvPr/>
        </p:nvSpPr>
        <p:spPr>
          <a:xfrm>
            <a:off x="6105723" y="4170534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E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-16.0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kumimoji="0" lang="en-US" sz="1500" b="0" i="0" u="none" strike="noStrike" kern="1200" cap="none" spc="-3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F2A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152">
            <a:extLst>
              <a:ext uri="{FF2B5EF4-FFF2-40B4-BE49-F238E27FC236}">
                <a16:creationId xmlns:a16="http://schemas.microsoft.com/office/drawing/2014/main" id="{6965FC18-BD73-CF4A-B8F7-A3A8714C08C0}"/>
              </a:ext>
            </a:extLst>
          </p:cNvPr>
          <p:cNvSpPr txBox="1"/>
          <p:nvPr/>
        </p:nvSpPr>
        <p:spPr>
          <a:xfrm>
            <a:off x="6105723" y="2323570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-2.4%</a:t>
            </a:r>
          </a:p>
        </p:txBody>
      </p:sp>
      <p:sp>
        <p:nvSpPr>
          <p:cNvPr id="84" name="TextBox 156">
            <a:extLst>
              <a:ext uri="{FF2B5EF4-FFF2-40B4-BE49-F238E27FC236}">
                <a16:creationId xmlns:a16="http://schemas.microsoft.com/office/drawing/2014/main" id="{471F6462-9F7B-2623-C361-3A08494B50A3}"/>
              </a:ext>
            </a:extLst>
          </p:cNvPr>
          <p:cNvSpPr txBox="1"/>
          <p:nvPr/>
        </p:nvSpPr>
        <p:spPr>
          <a:xfrm>
            <a:off x="7002667" y="2075155"/>
            <a:ext cx="4358774" cy="6463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tirzepatide 15 mg at 72 weeks</a:t>
            </a:r>
            <a:r>
              <a:rPr kumimoji="0" lang="en-US" sz="1800" b="0" i="0" u="none" strike="noStrike" kern="1200" cap="none" spc="-3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</a:p>
        </p:txBody>
      </p:sp>
      <p:grpSp>
        <p:nvGrpSpPr>
          <p:cNvPr id="85" name="Group 160">
            <a:extLst>
              <a:ext uri="{FF2B5EF4-FFF2-40B4-BE49-F238E27FC236}">
                <a16:creationId xmlns:a16="http://schemas.microsoft.com/office/drawing/2014/main" id="{0F91D206-16C8-ADD3-2744-B5B46021147F}"/>
              </a:ext>
            </a:extLst>
          </p:cNvPr>
          <p:cNvGrpSpPr/>
          <p:nvPr/>
        </p:nvGrpSpPr>
        <p:grpSpPr>
          <a:xfrm>
            <a:off x="7430909" y="1267849"/>
            <a:ext cx="4315964" cy="830997"/>
            <a:chOff x="7631874" y="1212774"/>
            <a:chExt cx="4315964" cy="830997"/>
          </a:xfrm>
        </p:grpSpPr>
        <p:sp>
          <p:nvSpPr>
            <p:cNvPr id="86" name="TextBox 154">
              <a:extLst>
                <a:ext uri="{FF2B5EF4-FFF2-40B4-BE49-F238E27FC236}">
                  <a16:creationId xmlns:a16="http://schemas.microsoft.com/office/drawing/2014/main" id="{699EBA77-C629-E7D3-32CC-4A456B3DE45E}"/>
                </a:ext>
              </a:extLst>
            </p:cNvPr>
            <p:cNvSpPr txBox="1"/>
            <p:nvPr/>
          </p:nvSpPr>
          <p:spPr>
            <a:xfrm>
              <a:off x="7631874" y="1212774"/>
              <a:ext cx="2503597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22.5</a:t>
              </a:r>
              <a:r>
                <a:rPr kumimoji="0" lang="en-US" sz="4400" b="1" i="0" u="none" strike="noStrike" kern="1200" cap="none" spc="-60" normalizeH="0" baseline="4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kumimoji="0" lang="en-US" sz="3200" b="1" i="0" u="none" strike="noStrike" kern="1200" cap="none" spc="-60" normalizeH="0" baseline="4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TextBox 155">
              <a:extLst>
                <a:ext uri="{FF2B5EF4-FFF2-40B4-BE49-F238E27FC236}">
                  <a16:creationId xmlns:a16="http://schemas.microsoft.com/office/drawing/2014/main" id="{D06E67D9-E640-7AF8-13AE-9790124F92A0}"/>
                </a:ext>
              </a:extLst>
            </p:cNvPr>
            <p:cNvSpPr txBox="1"/>
            <p:nvPr/>
          </p:nvSpPr>
          <p:spPr>
            <a:xfrm>
              <a:off x="9392121" y="1321487"/>
              <a:ext cx="2555717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average reduction </a:t>
              </a:r>
              <a:br>
                <a:rPr kumimoji="0" lang="en-US" sz="20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20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 body weight</a:t>
              </a:r>
              <a:endParaRPr kumimoji="0" lang="en-US" sz="2000" b="1" i="0" u="none" strike="noStrike" kern="1200" cap="none" spc="-6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Graphic 158">
              <a:extLst>
                <a:ext uri="{FF2B5EF4-FFF2-40B4-BE49-F238E27FC236}">
                  <a16:creationId xmlns:a16="http://schemas.microsoft.com/office/drawing/2014/main" id="{9D4D0C28-E222-8BFF-CA36-BCB1E9870EB7}"/>
                </a:ext>
              </a:extLst>
            </p:cNvPr>
            <p:cNvSpPr/>
            <p:nvPr/>
          </p:nvSpPr>
          <p:spPr>
            <a:xfrm>
              <a:off x="9046852" y="1742863"/>
              <a:ext cx="264463" cy="144195"/>
            </a:xfrm>
            <a:custGeom>
              <a:avLst/>
              <a:gdLst>
                <a:gd name="connsiteX0" fmla="*/ 117380 w 608637"/>
                <a:gd name="connsiteY0" fmla="*/ 0 h 331851"/>
                <a:gd name="connsiteX1" fmla="*/ 32607 w 608637"/>
                <a:gd name="connsiteY1" fmla="*/ 0 h 331851"/>
                <a:gd name="connsiteX2" fmla="*/ 9747 w 608637"/>
                <a:gd name="connsiteY2" fmla="*/ 54719 h 331851"/>
                <a:gd name="connsiteX3" fmla="*/ 281210 w 608637"/>
                <a:gd name="connsiteY3" fmla="*/ 322653 h 331851"/>
                <a:gd name="connsiteX4" fmla="*/ 327882 w 608637"/>
                <a:gd name="connsiteY4" fmla="*/ 322653 h 331851"/>
                <a:gd name="connsiteX5" fmla="*/ 599345 w 608637"/>
                <a:gd name="connsiteY5" fmla="*/ 54719 h 331851"/>
                <a:gd name="connsiteX6" fmla="*/ 575532 w 608637"/>
                <a:gd name="connsiteY6" fmla="*/ 0 h 331851"/>
                <a:gd name="connsiteX7" fmla="*/ 491712 w 608637"/>
                <a:gd name="connsiteY7" fmla="*/ 0 h 33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637" h="331851">
                  <a:moveTo>
                    <a:pt x="117380" y="0"/>
                  </a:moveTo>
                  <a:lnTo>
                    <a:pt x="32607" y="0"/>
                  </a:lnTo>
                  <a:cubicBezTo>
                    <a:pt x="4032" y="0"/>
                    <a:pt x="-11208" y="34907"/>
                    <a:pt x="9747" y="54719"/>
                  </a:cubicBezTo>
                  <a:lnTo>
                    <a:pt x="281210" y="322653"/>
                  </a:lnTo>
                  <a:cubicBezTo>
                    <a:pt x="293592" y="334917"/>
                    <a:pt x="314547" y="334917"/>
                    <a:pt x="327882" y="322653"/>
                  </a:cubicBezTo>
                  <a:lnTo>
                    <a:pt x="599345" y="54719"/>
                  </a:lnTo>
                  <a:cubicBezTo>
                    <a:pt x="619347" y="34907"/>
                    <a:pt x="605060" y="0"/>
                    <a:pt x="575532" y="0"/>
                  </a:cubicBezTo>
                  <a:lnTo>
                    <a:pt x="491712" y="0"/>
                  </a:lnTo>
                </a:path>
              </a:pathLst>
            </a:custGeom>
            <a:solidFill>
              <a:srgbClr val="FA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28D5498C-3125-AA0D-32B7-B902CA73B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0909" y="4651126"/>
            <a:ext cx="4340973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A4242"/>
              </a:buClr>
              <a:buSzTx/>
              <a:buFont typeface="System Font Regular"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kumimoji="0" lang="en-US" sz="900" b="0" i="1" u="none" strike="noStrike" kern="1200" cap="none" spc="-3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&lt;0.001 vs placebo, </a:t>
            </a:r>
            <a:endParaRPr kumimoji="0" lang="en-US" sz="900" b="0" i="0" u="none" strike="noStrike" kern="1200" cap="none" spc="-30" normalizeH="0" baseline="3000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2">
            <a:extLst>
              <a:ext uri="{FF2B5EF4-FFF2-40B4-BE49-F238E27FC236}">
                <a16:creationId xmlns:a16="http://schemas.microsoft.com/office/drawing/2014/main" id="{6531D2E0-1253-2871-A79E-EAA8EECA5557}"/>
              </a:ext>
            </a:extLst>
          </p:cNvPr>
          <p:cNvSpPr txBox="1"/>
          <p:nvPr/>
        </p:nvSpPr>
        <p:spPr>
          <a:xfrm>
            <a:off x="7789940" y="5706147"/>
            <a:ext cx="3571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Jastreboff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A. M. et al. N Engl J Med 2022</a:t>
            </a: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9900BE35-9248-A7AE-2E3E-DD58D11F71C5}"/>
              </a:ext>
            </a:extLst>
          </p:cNvPr>
          <p:cNvSpPr txBox="1">
            <a:spLocks/>
          </p:cNvSpPr>
          <p:nvPr/>
        </p:nvSpPr>
        <p:spPr>
          <a:xfrm>
            <a:off x="522514" y="152048"/>
            <a:ext cx="11168657" cy="647552"/>
          </a:xfrm>
          <a:prstGeom prst="rect">
            <a:avLst/>
          </a:prstGeom>
        </p:spPr>
        <p:txBody>
          <a:bodyPr vert="horz" lIns="0" tIns="36576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00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SURMOUNT-1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9F81C718-DCE9-338A-062F-55176FA08FFD}"/>
              </a:ext>
            </a:extLst>
          </p:cNvPr>
          <p:cNvSpPr/>
          <p:nvPr/>
        </p:nvSpPr>
        <p:spPr>
          <a:xfrm>
            <a:off x="875767" y="2603082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5339380-C772-63D6-156C-C24FFEA89505}"/>
              </a:ext>
            </a:extLst>
          </p:cNvPr>
          <p:cNvSpPr/>
          <p:nvPr/>
        </p:nvSpPr>
        <p:spPr>
          <a:xfrm>
            <a:off x="875767" y="3263509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E6F935E-AD97-8742-476B-D4F0172C4FAA}"/>
              </a:ext>
            </a:extLst>
          </p:cNvPr>
          <p:cNvSpPr/>
          <p:nvPr/>
        </p:nvSpPr>
        <p:spPr>
          <a:xfrm>
            <a:off x="875767" y="3923936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4874CA6-BDA2-038A-2035-DAD56A462419}"/>
              </a:ext>
            </a:extLst>
          </p:cNvPr>
          <p:cNvSpPr/>
          <p:nvPr/>
        </p:nvSpPr>
        <p:spPr>
          <a:xfrm>
            <a:off x="875767" y="4584363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6414F864-DCC8-96B1-190B-1117A64A7D17}"/>
              </a:ext>
            </a:extLst>
          </p:cNvPr>
          <p:cNvSpPr/>
          <p:nvPr/>
        </p:nvSpPr>
        <p:spPr>
          <a:xfrm>
            <a:off x="875767" y="1955355"/>
            <a:ext cx="515258" cy="12700"/>
          </a:xfrm>
          <a:custGeom>
            <a:avLst/>
            <a:gdLst>
              <a:gd name="connsiteX0" fmla="*/ 515259 w 515258"/>
              <a:gd name="connsiteY0" fmla="*/ 0 h 12700"/>
              <a:gd name="connsiteX1" fmla="*/ 0 w 515258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258" h="12700">
                <a:moveTo>
                  <a:pt x="515259" y="0"/>
                </a:moveTo>
                <a:lnTo>
                  <a:pt x="0" y="0"/>
                </a:lnTo>
              </a:path>
            </a:pathLst>
          </a:custGeom>
          <a:ln w="3336" cap="flat">
            <a:solidFill>
              <a:srgbClr val="25405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33">
            <a:extLst>
              <a:ext uri="{FF2B5EF4-FFF2-40B4-BE49-F238E27FC236}">
                <a16:creationId xmlns:a16="http://schemas.microsoft.com/office/drawing/2014/main" id="{AC17C58D-ED20-EF4F-2EC7-D138ABD6805D}"/>
              </a:ext>
            </a:extLst>
          </p:cNvPr>
          <p:cNvSpPr/>
          <p:nvPr/>
        </p:nvSpPr>
        <p:spPr>
          <a:xfrm>
            <a:off x="880856" y="1076652"/>
            <a:ext cx="7564016" cy="562609"/>
          </a:xfrm>
          <a:custGeom>
            <a:avLst/>
            <a:gdLst>
              <a:gd name="connsiteX0" fmla="*/ 5840872 w 5988451"/>
              <a:gd name="connsiteY0" fmla="*/ 0 h 562609"/>
              <a:gd name="connsiteX1" fmla="*/ 5202206 w 5988451"/>
              <a:gd name="connsiteY1" fmla="*/ 0 h 562609"/>
              <a:gd name="connsiteX2" fmla="*/ 2851099 w 5988451"/>
              <a:gd name="connsiteY2" fmla="*/ 0 h 562609"/>
              <a:gd name="connsiteX3" fmla="*/ 1022884 w 5988451"/>
              <a:gd name="connsiteY3" fmla="*/ 0 h 562609"/>
              <a:gd name="connsiteX4" fmla="*/ 147580 w 5988451"/>
              <a:gd name="connsiteY4" fmla="*/ 0 h 562609"/>
              <a:gd name="connsiteX5" fmla="*/ 0 w 5988451"/>
              <a:gd name="connsiteY5" fmla="*/ 134620 h 562609"/>
              <a:gd name="connsiteX6" fmla="*/ 0 w 5988451"/>
              <a:gd name="connsiteY6" fmla="*/ 562610 h 562609"/>
              <a:gd name="connsiteX7" fmla="*/ 960544 w 5988451"/>
              <a:gd name="connsiteY7" fmla="*/ 562610 h 562609"/>
              <a:gd name="connsiteX8" fmla="*/ 2825654 w 5988451"/>
              <a:gd name="connsiteY8" fmla="*/ 562610 h 562609"/>
              <a:gd name="connsiteX9" fmla="*/ 5029180 w 5988451"/>
              <a:gd name="connsiteY9" fmla="*/ 562610 h 562609"/>
              <a:gd name="connsiteX10" fmla="*/ 5417215 w 5988451"/>
              <a:gd name="connsiteY10" fmla="*/ 562610 h 562609"/>
              <a:gd name="connsiteX11" fmla="*/ 5988452 w 5988451"/>
              <a:gd name="connsiteY11" fmla="*/ 562610 h 562609"/>
              <a:gd name="connsiteX12" fmla="*/ 5988452 w 5988451"/>
              <a:gd name="connsiteY12" fmla="*/ 134620 h 562609"/>
              <a:gd name="connsiteX13" fmla="*/ 5840872 w 5988451"/>
              <a:gd name="connsiteY13" fmla="*/ 0 h 5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451" h="562609">
                <a:moveTo>
                  <a:pt x="5840872" y="0"/>
                </a:moveTo>
                <a:lnTo>
                  <a:pt x="5202206" y="0"/>
                </a:lnTo>
                <a:lnTo>
                  <a:pt x="2851099" y="0"/>
                </a:lnTo>
                <a:lnTo>
                  <a:pt x="1022884" y="0"/>
                </a:lnTo>
                <a:lnTo>
                  <a:pt x="147580" y="0"/>
                </a:lnTo>
                <a:cubicBezTo>
                  <a:pt x="66157" y="0"/>
                  <a:pt x="0" y="59690"/>
                  <a:pt x="0" y="134620"/>
                </a:cubicBezTo>
                <a:lnTo>
                  <a:pt x="0" y="562610"/>
                </a:lnTo>
                <a:lnTo>
                  <a:pt x="960544" y="562610"/>
                </a:lnTo>
                <a:lnTo>
                  <a:pt x="2825654" y="562610"/>
                </a:lnTo>
                <a:lnTo>
                  <a:pt x="5029180" y="562610"/>
                </a:lnTo>
                <a:lnTo>
                  <a:pt x="5417215" y="562610"/>
                </a:lnTo>
                <a:lnTo>
                  <a:pt x="5988452" y="562610"/>
                </a:lnTo>
                <a:lnTo>
                  <a:pt x="5988452" y="134620"/>
                </a:lnTo>
                <a:cubicBezTo>
                  <a:pt x="5988452" y="59690"/>
                  <a:pt x="5922295" y="0"/>
                  <a:pt x="5840872" y="0"/>
                </a:cubicBezTo>
              </a:path>
            </a:pathLst>
          </a:custGeom>
          <a:solidFill>
            <a:srgbClr val="DFCCEA"/>
          </a:solidFill>
          <a:ln w="1271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227">
            <a:extLst>
              <a:ext uri="{FF2B5EF4-FFF2-40B4-BE49-F238E27FC236}">
                <a16:creationId xmlns:a16="http://schemas.microsoft.com/office/drawing/2014/main" id="{C3377219-A3DC-38D5-3FE4-0A14ACEF9698}"/>
              </a:ext>
            </a:extLst>
          </p:cNvPr>
          <p:cNvSpPr/>
          <p:nvPr/>
        </p:nvSpPr>
        <p:spPr>
          <a:xfrm>
            <a:off x="8755347" y="1078087"/>
            <a:ext cx="2608096" cy="1290002"/>
          </a:xfrm>
          <a:prstGeom prst="roundRect">
            <a:avLst>
              <a:gd name="adj" fmla="val 7075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F514E4D-D1A9-7A4E-4CAE-53780CE9E165}"/>
              </a:ext>
            </a:extLst>
          </p:cNvPr>
          <p:cNvSpPr txBox="1">
            <a:spLocks/>
          </p:cNvSpPr>
          <p:nvPr/>
        </p:nvSpPr>
        <p:spPr>
          <a:xfrm>
            <a:off x="8755347" y="2493902"/>
            <a:ext cx="2608095" cy="1340652"/>
          </a:xfrm>
          <a:prstGeom prst="roundRect">
            <a:avLst>
              <a:gd name="adj" fmla="val 10069"/>
            </a:avLst>
          </a:prstGeom>
          <a:solidFill>
            <a:schemeClr val="bg1">
              <a:lumMod val="95000"/>
            </a:schemeClr>
          </a:solidFill>
        </p:spPr>
        <p:txBody>
          <a:bodyPr vert="horz" lIns="91440" tIns="91440" rIns="91440" bIns="9144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spc="-2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-20" normalizeH="0" baseline="0" noProof="0" dirty="0">
              <a:ln>
                <a:noFill/>
              </a:ln>
              <a:solidFill>
                <a:srgbClr val="3F2A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5D4532B2-A635-BCA0-A1DF-8056CB91E67E}"/>
              </a:ext>
            </a:extLst>
          </p:cNvPr>
          <p:cNvSpPr>
            <a:spLocks/>
          </p:cNvSpPr>
          <p:nvPr/>
        </p:nvSpPr>
        <p:spPr>
          <a:xfrm>
            <a:off x="8981203" y="3284012"/>
            <a:ext cx="91440" cy="91440"/>
          </a:xfrm>
          <a:prstGeom prst="rect">
            <a:avLst/>
          </a:prstGeom>
          <a:solidFill>
            <a:srgbClr val="FA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63">
            <a:extLst>
              <a:ext uri="{FF2B5EF4-FFF2-40B4-BE49-F238E27FC236}">
                <a16:creationId xmlns:a16="http://schemas.microsoft.com/office/drawing/2014/main" id="{D1A734EB-C2D8-2284-38FA-F485658318F6}"/>
              </a:ext>
            </a:extLst>
          </p:cNvPr>
          <p:cNvSpPr txBox="1"/>
          <p:nvPr/>
        </p:nvSpPr>
        <p:spPr>
          <a:xfrm>
            <a:off x="9135550" y="3230226"/>
            <a:ext cx="1537759" cy="17361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7260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Tirzepatide 15 mg (n=630)</a:t>
            </a:r>
          </a:p>
        </p:txBody>
      </p:sp>
      <p:sp>
        <p:nvSpPr>
          <p:cNvPr id="12" name="Rectangle 64">
            <a:extLst>
              <a:ext uri="{FF2B5EF4-FFF2-40B4-BE49-F238E27FC236}">
                <a16:creationId xmlns:a16="http://schemas.microsoft.com/office/drawing/2014/main" id="{9A1ED3B6-25D5-2918-0690-926A62C56F92}"/>
              </a:ext>
            </a:extLst>
          </p:cNvPr>
          <p:cNvSpPr>
            <a:spLocks/>
          </p:cNvSpPr>
          <p:nvPr/>
        </p:nvSpPr>
        <p:spPr>
          <a:xfrm>
            <a:off x="8981203" y="2990608"/>
            <a:ext cx="91440" cy="91440"/>
          </a:xfrm>
          <a:prstGeom prst="rect">
            <a:avLst/>
          </a:prstGeom>
          <a:solidFill>
            <a:srgbClr val="C419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686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65">
            <a:extLst>
              <a:ext uri="{FF2B5EF4-FFF2-40B4-BE49-F238E27FC236}">
                <a16:creationId xmlns:a16="http://schemas.microsoft.com/office/drawing/2014/main" id="{AFBE821A-3E50-5DCC-8FCA-389821F09099}"/>
              </a:ext>
            </a:extLst>
          </p:cNvPr>
          <p:cNvSpPr txBox="1"/>
          <p:nvPr/>
        </p:nvSpPr>
        <p:spPr>
          <a:xfrm>
            <a:off x="9135550" y="2925795"/>
            <a:ext cx="1530828" cy="19566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419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Tirzepatide 10 mg (n=636)</a:t>
            </a:r>
          </a:p>
        </p:txBody>
      </p:sp>
      <p:sp>
        <p:nvSpPr>
          <p:cNvPr id="14" name="Rectangle 66">
            <a:extLst>
              <a:ext uri="{FF2B5EF4-FFF2-40B4-BE49-F238E27FC236}">
                <a16:creationId xmlns:a16="http://schemas.microsoft.com/office/drawing/2014/main" id="{12B3FED0-97AB-3601-F97C-8AA9B1F200A6}"/>
              </a:ext>
            </a:extLst>
          </p:cNvPr>
          <p:cNvSpPr>
            <a:spLocks/>
          </p:cNvSpPr>
          <p:nvPr/>
        </p:nvSpPr>
        <p:spPr>
          <a:xfrm>
            <a:off x="8982736" y="2711776"/>
            <a:ext cx="91440" cy="91440"/>
          </a:xfrm>
          <a:prstGeom prst="rect">
            <a:avLst/>
          </a:prstGeom>
          <a:solidFill>
            <a:srgbClr val="3E2A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67">
            <a:extLst>
              <a:ext uri="{FF2B5EF4-FFF2-40B4-BE49-F238E27FC236}">
                <a16:creationId xmlns:a16="http://schemas.microsoft.com/office/drawing/2014/main" id="{A29E928F-5705-BFED-580A-9F6043DF08BC}"/>
              </a:ext>
            </a:extLst>
          </p:cNvPr>
          <p:cNvSpPr txBox="1"/>
          <p:nvPr/>
        </p:nvSpPr>
        <p:spPr>
          <a:xfrm>
            <a:off x="9137083" y="2652141"/>
            <a:ext cx="1504316" cy="1853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E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Tirzepatide 5 mg (n=630)</a:t>
            </a:r>
          </a:p>
        </p:txBody>
      </p:sp>
      <p:sp>
        <p:nvSpPr>
          <p:cNvPr id="16" name="Rectangle 68">
            <a:extLst>
              <a:ext uri="{FF2B5EF4-FFF2-40B4-BE49-F238E27FC236}">
                <a16:creationId xmlns:a16="http://schemas.microsoft.com/office/drawing/2014/main" id="{1C7F3870-F603-BB42-B5B7-B76363D28C66}"/>
              </a:ext>
            </a:extLst>
          </p:cNvPr>
          <p:cNvSpPr>
            <a:spLocks/>
          </p:cNvSpPr>
          <p:nvPr/>
        </p:nvSpPr>
        <p:spPr>
          <a:xfrm>
            <a:off x="8981205" y="3562844"/>
            <a:ext cx="91440" cy="914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69">
            <a:extLst>
              <a:ext uri="{FF2B5EF4-FFF2-40B4-BE49-F238E27FC236}">
                <a16:creationId xmlns:a16="http://schemas.microsoft.com/office/drawing/2014/main" id="{90FA1325-42EC-4CA1-D385-C018EED326FE}"/>
              </a:ext>
            </a:extLst>
          </p:cNvPr>
          <p:cNvSpPr txBox="1"/>
          <p:nvPr/>
        </p:nvSpPr>
        <p:spPr>
          <a:xfrm>
            <a:off x="9135550" y="3506259"/>
            <a:ext cx="1579129" cy="17921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Injectable placebo (n=643)</a:t>
            </a:r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6A1F6615-C4A2-F46B-D32B-C03A87F6E3E9}"/>
              </a:ext>
            </a:extLst>
          </p:cNvPr>
          <p:cNvSpPr txBox="1"/>
          <p:nvPr/>
        </p:nvSpPr>
        <p:spPr>
          <a:xfrm>
            <a:off x="875767" y="1997268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9" name="TextBox 72">
            <a:extLst>
              <a:ext uri="{FF2B5EF4-FFF2-40B4-BE49-F238E27FC236}">
                <a16:creationId xmlns:a16="http://schemas.microsoft.com/office/drawing/2014/main" id="{B8C4F5D2-5A57-3607-F267-63342128D619}"/>
              </a:ext>
            </a:extLst>
          </p:cNvPr>
          <p:cNvSpPr txBox="1"/>
          <p:nvPr/>
        </p:nvSpPr>
        <p:spPr>
          <a:xfrm>
            <a:off x="875767" y="2655025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20" name="TextBox 73">
            <a:extLst>
              <a:ext uri="{FF2B5EF4-FFF2-40B4-BE49-F238E27FC236}">
                <a16:creationId xmlns:a16="http://schemas.microsoft.com/office/drawing/2014/main" id="{09C02964-1D55-9314-ADE0-F9F8E12C2DF9}"/>
              </a:ext>
            </a:extLst>
          </p:cNvPr>
          <p:cNvSpPr txBox="1"/>
          <p:nvPr/>
        </p:nvSpPr>
        <p:spPr>
          <a:xfrm>
            <a:off x="875767" y="3312782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1" name="TextBox 74">
            <a:extLst>
              <a:ext uri="{FF2B5EF4-FFF2-40B4-BE49-F238E27FC236}">
                <a16:creationId xmlns:a16="http://schemas.microsoft.com/office/drawing/2014/main" id="{EDA7AC0D-0072-4D86-072B-5CFA50D5D03A}"/>
              </a:ext>
            </a:extLst>
          </p:cNvPr>
          <p:cNvSpPr txBox="1"/>
          <p:nvPr/>
        </p:nvSpPr>
        <p:spPr>
          <a:xfrm>
            <a:off x="875767" y="3970539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2" name="TextBox 76">
            <a:extLst>
              <a:ext uri="{FF2B5EF4-FFF2-40B4-BE49-F238E27FC236}">
                <a16:creationId xmlns:a16="http://schemas.microsoft.com/office/drawing/2014/main" id="{DCDECD56-C798-1E85-0642-987A577FE879}"/>
              </a:ext>
            </a:extLst>
          </p:cNvPr>
          <p:cNvSpPr txBox="1"/>
          <p:nvPr/>
        </p:nvSpPr>
        <p:spPr>
          <a:xfrm>
            <a:off x="875767" y="4628296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3" name="TextBox 87">
            <a:extLst>
              <a:ext uri="{FF2B5EF4-FFF2-40B4-BE49-F238E27FC236}">
                <a16:creationId xmlns:a16="http://schemas.microsoft.com/office/drawing/2014/main" id="{C8117888-65F2-D88D-033A-78A9D41628B9}"/>
              </a:ext>
            </a:extLst>
          </p:cNvPr>
          <p:cNvSpPr txBox="1"/>
          <p:nvPr/>
        </p:nvSpPr>
        <p:spPr>
          <a:xfrm>
            <a:off x="875767" y="5286052"/>
            <a:ext cx="325842" cy="1545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108">
            <a:extLst>
              <a:ext uri="{FF2B5EF4-FFF2-40B4-BE49-F238E27FC236}">
                <a16:creationId xmlns:a16="http://schemas.microsoft.com/office/drawing/2014/main" id="{0D7F1882-5092-B251-062D-86BF3BB4E0CD}"/>
              </a:ext>
            </a:extLst>
          </p:cNvPr>
          <p:cNvSpPr txBox="1"/>
          <p:nvPr/>
        </p:nvSpPr>
        <p:spPr>
          <a:xfrm rot="16200000">
            <a:off x="-491713" y="3530466"/>
            <a:ext cx="2026994" cy="154591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Participants (%)</a:t>
            </a:r>
          </a:p>
        </p:txBody>
      </p:sp>
      <p:sp>
        <p:nvSpPr>
          <p:cNvPr id="25" name="TextBox 109">
            <a:extLst>
              <a:ext uri="{FF2B5EF4-FFF2-40B4-BE49-F238E27FC236}">
                <a16:creationId xmlns:a16="http://schemas.microsoft.com/office/drawing/2014/main" id="{E633364F-857A-FE04-1660-427DA68C2C49}"/>
              </a:ext>
            </a:extLst>
          </p:cNvPr>
          <p:cNvSpPr txBox="1"/>
          <p:nvPr/>
        </p:nvSpPr>
        <p:spPr>
          <a:xfrm>
            <a:off x="3649367" y="1300466"/>
            <a:ext cx="2026994" cy="154591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3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Percentage of People Who Achieved Body Weight Reduction at 72 Weeks</a:t>
            </a:r>
            <a:r>
              <a:rPr kumimoji="0" lang="en-US" sz="1400" b="1" i="0" u="none" strike="noStrike" kern="1200" cap="none" spc="-30" normalizeH="0" baseline="3000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1,</a:t>
            </a:r>
            <a:r>
              <a:rPr kumimoji="0" lang="en-US" sz="1400" b="1" i="0" u="none" strike="noStrike" kern="1200" cap="none" spc="-3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6" name="TextBox 110">
            <a:extLst>
              <a:ext uri="{FF2B5EF4-FFF2-40B4-BE49-F238E27FC236}">
                <a16:creationId xmlns:a16="http://schemas.microsoft.com/office/drawing/2014/main" id="{5DEE00EF-8855-B2F8-0C93-6350493A8325}"/>
              </a:ext>
            </a:extLst>
          </p:cNvPr>
          <p:cNvSpPr txBox="1"/>
          <p:nvPr/>
        </p:nvSpPr>
        <p:spPr>
          <a:xfrm>
            <a:off x="883901" y="1680874"/>
            <a:ext cx="2342683" cy="24375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Mean baseline weight=104.8 kg</a:t>
            </a:r>
          </a:p>
        </p:txBody>
      </p:sp>
      <p:sp>
        <p:nvSpPr>
          <p:cNvPr id="27" name="TextBox 115">
            <a:extLst>
              <a:ext uri="{FF2B5EF4-FFF2-40B4-BE49-F238E27FC236}">
                <a16:creationId xmlns:a16="http://schemas.microsoft.com/office/drawing/2014/main" id="{FF2BDD39-DE34-0B1D-7902-EEDB66272F81}"/>
              </a:ext>
            </a:extLst>
          </p:cNvPr>
          <p:cNvSpPr txBox="1"/>
          <p:nvPr/>
        </p:nvSpPr>
        <p:spPr>
          <a:xfrm>
            <a:off x="8755346" y="1775697"/>
            <a:ext cx="2560887" cy="6463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tirzepatide 15 mg</a:t>
            </a:r>
            <a:br>
              <a:rPr kumimoji="0" lang="en-US" sz="1500" b="0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500" b="0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 72 weeks*</a:t>
            </a:r>
            <a:r>
              <a:rPr kumimoji="0" lang="en-US" sz="1500" b="0" i="0" u="none" strike="noStrike" kern="1200" cap="none" spc="-3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sz="1500" b="0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</a:p>
        </p:txBody>
      </p:sp>
      <p:grpSp>
        <p:nvGrpSpPr>
          <p:cNvPr id="28" name="Group 116">
            <a:extLst>
              <a:ext uri="{FF2B5EF4-FFF2-40B4-BE49-F238E27FC236}">
                <a16:creationId xmlns:a16="http://schemas.microsoft.com/office/drawing/2014/main" id="{D29DDE87-D900-CFB9-E81A-04234F19504F}"/>
              </a:ext>
            </a:extLst>
          </p:cNvPr>
          <p:cNvGrpSpPr/>
          <p:nvPr/>
        </p:nvGrpSpPr>
        <p:grpSpPr>
          <a:xfrm>
            <a:off x="8812143" y="1130131"/>
            <a:ext cx="3836907" cy="830997"/>
            <a:chOff x="7750003" y="1212774"/>
            <a:chExt cx="3836907" cy="830997"/>
          </a:xfrm>
        </p:grpSpPr>
        <p:sp>
          <p:nvSpPr>
            <p:cNvPr id="29" name="TextBox 117">
              <a:extLst>
                <a:ext uri="{FF2B5EF4-FFF2-40B4-BE49-F238E27FC236}">
                  <a16:creationId xmlns:a16="http://schemas.microsoft.com/office/drawing/2014/main" id="{914C034A-F830-80C8-5D5B-250E5183E79B}"/>
                </a:ext>
              </a:extLst>
            </p:cNvPr>
            <p:cNvSpPr txBox="1"/>
            <p:nvPr/>
          </p:nvSpPr>
          <p:spPr>
            <a:xfrm>
              <a:off x="7750003" y="1212774"/>
              <a:ext cx="2503597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6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62.9</a:t>
              </a:r>
              <a:r>
                <a:rPr kumimoji="0" lang="en-US" sz="3200" b="1" i="0" u="none" strike="noStrike" kern="1200" cap="none" spc="-60" normalizeH="0" baseline="4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kumimoji="0" lang="en-US" sz="2000" b="1" i="0" u="none" strike="noStrike" kern="1200" cap="none" spc="-60" normalizeH="0" baseline="4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118">
              <a:extLst>
                <a:ext uri="{FF2B5EF4-FFF2-40B4-BE49-F238E27FC236}">
                  <a16:creationId xmlns:a16="http://schemas.microsoft.com/office/drawing/2014/main" id="{EB784479-A379-5C36-4E43-B4CF33241C89}"/>
                </a:ext>
              </a:extLst>
            </p:cNvPr>
            <p:cNvSpPr txBox="1"/>
            <p:nvPr/>
          </p:nvSpPr>
          <p:spPr>
            <a:xfrm>
              <a:off x="9031193" y="1274811"/>
              <a:ext cx="2555717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6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achieve </a:t>
              </a:r>
              <a:r>
                <a:rPr kumimoji="0" lang="en-US" sz="1600" b="1" i="0" u="none" strike="noStrike" kern="1200" cap="none" spc="-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weight</a:t>
              </a:r>
              <a:br>
                <a:rPr kumimoji="0" lang="en-US" sz="1600" b="1" i="0" u="none" strike="noStrike" kern="1200" cap="none" spc="-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1" i="0" u="none" strike="noStrike" kern="1200" cap="none" spc="-3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loss of ≥20% </a:t>
              </a:r>
              <a:endParaRPr kumimoji="0" lang="en-US" sz="1600" b="1" i="0" u="none" strike="noStrike" kern="1200" cap="none" spc="-6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Graphic 158">
              <a:extLst>
                <a:ext uri="{FF2B5EF4-FFF2-40B4-BE49-F238E27FC236}">
                  <a16:creationId xmlns:a16="http://schemas.microsoft.com/office/drawing/2014/main" id="{74A36A6B-8A46-DA2F-FF66-6E40ABFB54FE}"/>
                </a:ext>
              </a:extLst>
            </p:cNvPr>
            <p:cNvSpPr/>
            <p:nvPr/>
          </p:nvSpPr>
          <p:spPr>
            <a:xfrm>
              <a:off x="8760901" y="1614448"/>
              <a:ext cx="223083" cy="121633"/>
            </a:xfrm>
            <a:custGeom>
              <a:avLst/>
              <a:gdLst>
                <a:gd name="connsiteX0" fmla="*/ 117380 w 608637"/>
                <a:gd name="connsiteY0" fmla="*/ 0 h 331851"/>
                <a:gd name="connsiteX1" fmla="*/ 32607 w 608637"/>
                <a:gd name="connsiteY1" fmla="*/ 0 h 331851"/>
                <a:gd name="connsiteX2" fmla="*/ 9747 w 608637"/>
                <a:gd name="connsiteY2" fmla="*/ 54719 h 331851"/>
                <a:gd name="connsiteX3" fmla="*/ 281210 w 608637"/>
                <a:gd name="connsiteY3" fmla="*/ 322653 h 331851"/>
                <a:gd name="connsiteX4" fmla="*/ 327882 w 608637"/>
                <a:gd name="connsiteY4" fmla="*/ 322653 h 331851"/>
                <a:gd name="connsiteX5" fmla="*/ 599345 w 608637"/>
                <a:gd name="connsiteY5" fmla="*/ 54719 h 331851"/>
                <a:gd name="connsiteX6" fmla="*/ 575532 w 608637"/>
                <a:gd name="connsiteY6" fmla="*/ 0 h 331851"/>
                <a:gd name="connsiteX7" fmla="*/ 491712 w 608637"/>
                <a:gd name="connsiteY7" fmla="*/ 0 h 33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637" h="331851">
                  <a:moveTo>
                    <a:pt x="117380" y="0"/>
                  </a:moveTo>
                  <a:lnTo>
                    <a:pt x="32607" y="0"/>
                  </a:lnTo>
                  <a:cubicBezTo>
                    <a:pt x="4032" y="0"/>
                    <a:pt x="-11208" y="34907"/>
                    <a:pt x="9747" y="54719"/>
                  </a:cubicBezTo>
                  <a:lnTo>
                    <a:pt x="281210" y="322653"/>
                  </a:lnTo>
                  <a:cubicBezTo>
                    <a:pt x="293592" y="334917"/>
                    <a:pt x="314547" y="334917"/>
                    <a:pt x="327882" y="322653"/>
                  </a:cubicBezTo>
                  <a:lnTo>
                    <a:pt x="599345" y="54719"/>
                  </a:lnTo>
                  <a:cubicBezTo>
                    <a:pt x="619347" y="34907"/>
                    <a:pt x="605060" y="0"/>
                    <a:pt x="575532" y="0"/>
                  </a:cubicBezTo>
                  <a:lnTo>
                    <a:pt x="491712" y="0"/>
                  </a:lnTo>
                </a:path>
              </a:pathLst>
            </a:custGeom>
            <a:solidFill>
              <a:srgbClr val="FA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Round Same Side Corner Rectangle 120">
            <a:extLst>
              <a:ext uri="{FF2B5EF4-FFF2-40B4-BE49-F238E27FC236}">
                <a16:creationId xmlns:a16="http://schemas.microsoft.com/office/drawing/2014/main" id="{1D45867E-0533-6315-079C-3F7D34925B71}"/>
              </a:ext>
            </a:extLst>
          </p:cNvPr>
          <p:cNvSpPr/>
          <p:nvPr/>
        </p:nvSpPr>
        <p:spPr>
          <a:xfrm>
            <a:off x="1665637" y="2311802"/>
            <a:ext cx="276876" cy="294569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 Same Side Corner Rectangle 121">
            <a:extLst>
              <a:ext uri="{FF2B5EF4-FFF2-40B4-BE49-F238E27FC236}">
                <a16:creationId xmlns:a16="http://schemas.microsoft.com/office/drawing/2014/main" id="{C4A86F00-EF3B-41E9-8950-948E2146603B}"/>
              </a:ext>
            </a:extLst>
          </p:cNvPr>
          <p:cNvSpPr/>
          <p:nvPr/>
        </p:nvSpPr>
        <p:spPr>
          <a:xfrm>
            <a:off x="2021373" y="2090263"/>
            <a:ext cx="276876" cy="3167230"/>
          </a:xfrm>
          <a:prstGeom prst="round2SameRect">
            <a:avLst/>
          </a:prstGeom>
          <a:solidFill>
            <a:srgbClr val="C419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 Same Side Corner Rectangle 122">
            <a:extLst>
              <a:ext uri="{FF2B5EF4-FFF2-40B4-BE49-F238E27FC236}">
                <a16:creationId xmlns:a16="http://schemas.microsoft.com/office/drawing/2014/main" id="{2B1DCA9C-0D3F-9D97-14F0-01FF91BA585E}"/>
              </a:ext>
            </a:extLst>
          </p:cNvPr>
          <p:cNvSpPr/>
          <p:nvPr/>
        </p:nvSpPr>
        <p:spPr>
          <a:xfrm>
            <a:off x="2377109" y="2090262"/>
            <a:ext cx="276876" cy="3167230"/>
          </a:xfrm>
          <a:prstGeom prst="round2SameRect">
            <a:avLst/>
          </a:prstGeom>
          <a:solidFill>
            <a:srgbClr val="FA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 Same Side Corner Rectangle 123">
            <a:extLst>
              <a:ext uri="{FF2B5EF4-FFF2-40B4-BE49-F238E27FC236}">
                <a16:creationId xmlns:a16="http://schemas.microsoft.com/office/drawing/2014/main" id="{EEFDA9A5-36D0-D698-225C-5F2556B4C702}"/>
              </a:ext>
            </a:extLst>
          </p:cNvPr>
          <p:cNvSpPr/>
          <p:nvPr/>
        </p:nvSpPr>
        <p:spPr>
          <a:xfrm>
            <a:off x="2732845" y="4327717"/>
            <a:ext cx="276876" cy="929776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00E03413-3C3B-0447-1378-0038B68ADFDF}"/>
              </a:ext>
            </a:extLst>
          </p:cNvPr>
          <p:cNvSpPr/>
          <p:nvPr/>
        </p:nvSpPr>
        <p:spPr>
          <a:xfrm>
            <a:off x="875767" y="5257492"/>
            <a:ext cx="7562088" cy="0"/>
          </a:xfrm>
          <a:custGeom>
            <a:avLst/>
            <a:gdLst>
              <a:gd name="connsiteX0" fmla="*/ 0 w 5993540"/>
              <a:gd name="connsiteY0" fmla="*/ 5080 h 5080"/>
              <a:gd name="connsiteX1" fmla="*/ 5993541 w 5993540"/>
              <a:gd name="connsiteY1" fmla="*/ 0 h 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93540" h="5080">
                <a:moveTo>
                  <a:pt x="0" y="5080"/>
                </a:moveTo>
                <a:lnTo>
                  <a:pt x="5993541" y="0"/>
                </a:lnTo>
              </a:path>
            </a:pathLst>
          </a:custGeom>
          <a:ln w="1011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58674B77-9E08-2156-DC80-53698A7010B3}"/>
              </a:ext>
            </a:extLst>
          </p:cNvPr>
          <p:cNvSpPr txBox="1"/>
          <p:nvPr/>
        </p:nvSpPr>
        <p:spPr>
          <a:xfrm>
            <a:off x="6957522" y="5470029"/>
            <a:ext cx="1471685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≥20% Weight Loss</a:t>
            </a: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3274BA70-0830-3F4F-2049-9CE361A05B5E}"/>
              </a:ext>
            </a:extLst>
          </p:cNvPr>
          <p:cNvSpPr txBox="1"/>
          <p:nvPr/>
        </p:nvSpPr>
        <p:spPr>
          <a:xfrm>
            <a:off x="5168345" y="5446570"/>
            <a:ext cx="1471685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≥15% Weight Loss</a:t>
            </a: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E519A2CB-54F0-D4DB-1CD8-BB439890B32A}"/>
              </a:ext>
            </a:extLst>
          </p:cNvPr>
          <p:cNvSpPr txBox="1"/>
          <p:nvPr/>
        </p:nvSpPr>
        <p:spPr>
          <a:xfrm>
            <a:off x="3379169" y="5446656"/>
            <a:ext cx="1471685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≥10% Weight Loss</a:t>
            </a: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57C975FB-09BA-F290-0934-73814F5C8B2E}"/>
              </a:ext>
            </a:extLst>
          </p:cNvPr>
          <p:cNvSpPr txBox="1"/>
          <p:nvPr/>
        </p:nvSpPr>
        <p:spPr>
          <a:xfrm>
            <a:off x="1589494" y="5447862"/>
            <a:ext cx="1472184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3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≥5% Weight Loss</a:t>
            </a:r>
          </a:p>
        </p:txBody>
      </p:sp>
      <p:sp>
        <p:nvSpPr>
          <p:cNvPr id="41" name="Round Same Side Corner Rectangle 15">
            <a:extLst>
              <a:ext uri="{FF2B5EF4-FFF2-40B4-BE49-F238E27FC236}">
                <a16:creationId xmlns:a16="http://schemas.microsoft.com/office/drawing/2014/main" id="{AB61EEFE-CF22-85A5-D7B5-A02059C481AA}"/>
              </a:ext>
            </a:extLst>
          </p:cNvPr>
          <p:cNvSpPr/>
          <p:nvPr/>
        </p:nvSpPr>
        <p:spPr>
          <a:xfrm>
            <a:off x="3452396" y="2822316"/>
            <a:ext cx="276876" cy="2435176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ound Same Side Corner Rectangle 16">
            <a:extLst>
              <a:ext uri="{FF2B5EF4-FFF2-40B4-BE49-F238E27FC236}">
                <a16:creationId xmlns:a16="http://schemas.microsoft.com/office/drawing/2014/main" id="{4D81CBA5-EFF9-AD6C-E955-F17A60D49E2B}"/>
              </a:ext>
            </a:extLst>
          </p:cNvPr>
          <p:cNvSpPr/>
          <p:nvPr/>
        </p:nvSpPr>
        <p:spPr>
          <a:xfrm>
            <a:off x="3808132" y="2417523"/>
            <a:ext cx="276876" cy="2839969"/>
          </a:xfrm>
          <a:prstGeom prst="round2SameRect">
            <a:avLst/>
          </a:prstGeom>
          <a:solidFill>
            <a:srgbClr val="C419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ound Same Side Corner Rectangle 17">
            <a:extLst>
              <a:ext uri="{FF2B5EF4-FFF2-40B4-BE49-F238E27FC236}">
                <a16:creationId xmlns:a16="http://schemas.microsoft.com/office/drawing/2014/main" id="{AE34101C-8E4D-94C9-6ED6-D4A6E891AB1E}"/>
              </a:ext>
            </a:extLst>
          </p:cNvPr>
          <p:cNvSpPr/>
          <p:nvPr/>
        </p:nvSpPr>
        <p:spPr>
          <a:xfrm>
            <a:off x="4163868" y="2272996"/>
            <a:ext cx="276876" cy="2984496"/>
          </a:xfrm>
          <a:prstGeom prst="round2SameRect">
            <a:avLst/>
          </a:prstGeom>
          <a:solidFill>
            <a:srgbClr val="FA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 Same Side Corner Rectangle 18">
            <a:extLst>
              <a:ext uri="{FF2B5EF4-FFF2-40B4-BE49-F238E27FC236}">
                <a16:creationId xmlns:a16="http://schemas.microsoft.com/office/drawing/2014/main" id="{07213037-0D78-B7C5-0473-C21B844056A4}"/>
              </a:ext>
            </a:extLst>
          </p:cNvPr>
          <p:cNvSpPr/>
          <p:nvPr/>
        </p:nvSpPr>
        <p:spPr>
          <a:xfrm>
            <a:off x="4519604" y="4841257"/>
            <a:ext cx="276876" cy="416235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ound Same Side Corner Rectangle 19">
            <a:extLst>
              <a:ext uri="{FF2B5EF4-FFF2-40B4-BE49-F238E27FC236}">
                <a16:creationId xmlns:a16="http://schemas.microsoft.com/office/drawing/2014/main" id="{207F788B-C0AF-7D1C-00CA-EAD127330FCE}"/>
              </a:ext>
            </a:extLst>
          </p:cNvPr>
          <p:cNvSpPr/>
          <p:nvPr/>
        </p:nvSpPr>
        <p:spPr>
          <a:xfrm>
            <a:off x="5239155" y="3603816"/>
            <a:ext cx="276876" cy="165367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ound Same Side Corner Rectangle 20">
            <a:extLst>
              <a:ext uri="{FF2B5EF4-FFF2-40B4-BE49-F238E27FC236}">
                <a16:creationId xmlns:a16="http://schemas.microsoft.com/office/drawing/2014/main" id="{2F390D1E-D3D8-AC99-5661-812C255E88DD}"/>
              </a:ext>
            </a:extLst>
          </p:cNvPr>
          <p:cNvSpPr/>
          <p:nvPr/>
        </p:nvSpPr>
        <p:spPr>
          <a:xfrm>
            <a:off x="5594891" y="2835016"/>
            <a:ext cx="276876" cy="2422476"/>
          </a:xfrm>
          <a:prstGeom prst="round2SameRect">
            <a:avLst/>
          </a:prstGeom>
          <a:solidFill>
            <a:srgbClr val="C419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ound Same Side Corner Rectangle 21">
            <a:extLst>
              <a:ext uri="{FF2B5EF4-FFF2-40B4-BE49-F238E27FC236}">
                <a16:creationId xmlns:a16="http://schemas.microsoft.com/office/drawing/2014/main" id="{FFC3E142-1394-8827-0087-0ECCFE8CF80E}"/>
              </a:ext>
            </a:extLst>
          </p:cNvPr>
          <p:cNvSpPr/>
          <p:nvPr/>
        </p:nvSpPr>
        <p:spPr>
          <a:xfrm>
            <a:off x="5950627" y="2680424"/>
            <a:ext cx="276876" cy="2577067"/>
          </a:xfrm>
          <a:prstGeom prst="round2SameRect">
            <a:avLst/>
          </a:prstGeom>
          <a:solidFill>
            <a:srgbClr val="FA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ound Same Side Corner Rectangle 22">
            <a:extLst>
              <a:ext uri="{FF2B5EF4-FFF2-40B4-BE49-F238E27FC236}">
                <a16:creationId xmlns:a16="http://schemas.microsoft.com/office/drawing/2014/main" id="{9A3420B6-189B-6AD6-7BFE-0C37C75609AE}"/>
              </a:ext>
            </a:extLst>
          </p:cNvPr>
          <p:cNvSpPr/>
          <p:nvPr/>
        </p:nvSpPr>
        <p:spPr>
          <a:xfrm>
            <a:off x="6306363" y="5065844"/>
            <a:ext cx="276876" cy="191648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ound Same Side Corner Rectangle 23">
            <a:extLst>
              <a:ext uri="{FF2B5EF4-FFF2-40B4-BE49-F238E27FC236}">
                <a16:creationId xmlns:a16="http://schemas.microsoft.com/office/drawing/2014/main" id="{C37C96D5-CAEE-5640-D008-8743DE801817}"/>
              </a:ext>
            </a:extLst>
          </p:cNvPr>
          <p:cNvSpPr/>
          <p:nvPr/>
        </p:nvSpPr>
        <p:spPr>
          <a:xfrm>
            <a:off x="7025914" y="4217676"/>
            <a:ext cx="276876" cy="1039816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ound Same Side Corner Rectangle 24">
            <a:extLst>
              <a:ext uri="{FF2B5EF4-FFF2-40B4-BE49-F238E27FC236}">
                <a16:creationId xmlns:a16="http://schemas.microsoft.com/office/drawing/2014/main" id="{D11487B3-5471-01B0-8EC6-A227B7BDE8E5}"/>
              </a:ext>
            </a:extLst>
          </p:cNvPr>
          <p:cNvSpPr/>
          <p:nvPr/>
        </p:nvSpPr>
        <p:spPr>
          <a:xfrm>
            <a:off x="7381650" y="3448586"/>
            <a:ext cx="276876" cy="1808906"/>
          </a:xfrm>
          <a:prstGeom prst="round2SameRect">
            <a:avLst/>
          </a:prstGeom>
          <a:solidFill>
            <a:srgbClr val="C419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ound Same Side Corner Rectangle 25">
            <a:extLst>
              <a:ext uri="{FF2B5EF4-FFF2-40B4-BE49-F238E27FC236}">
                <a16:creationId xmlns:a16="http://schemas.microsoft.com/office/drawing/2014/main" id="{322CD172-4631-09D5-155F-9AC12F41EED2}"/>
              </a:ext>
            </a:extLst>
          </p:cNvPr>
          <p:cNvSpPr/>
          <p:nvPr/>
        </p:nvSpPr>
        <p:spPr>
          <a:xfrm>
            <a:off x="7737386" y="3188826"/>
            <a:ext cx="276876" cy="2068666"/>
          </a:xfrm>
          <a:prstGeom prst="round2SameRect">
            <a:avLst/>
          </a:prstGeom>
          <a:solidFill>
            <a:srgbClr val="FA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ound Same Side Corner Rectangle 26">
            <a:extLst>
              <a:ext uri="{FF2B5EF4-FFF2-40B4-BE49-F238E27FC236}">
                <a16:creationId xmlns:a16="http://schemas.microsoft.com/office/drawing/2014/main" id="{472FF452-829E-4356-A984-C55F53B6693A}"/>
              </a:ext>
            </a:extLst>
          </p:cNvPr>
          <p:cNvSpPr/>
          <p:nvPr/>
        </p:nvSpPr>
        <p:spPr>
          <a:xfrm>
            <a:off x="8093122" y="5211773"/>
            <a:ext cx="276876" cy="45719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111">
            <a:extLst>
              <a:ext uri="{FF2B5EF4-FFF2-40B4-BE49-F238E27FC236}">
                <a16:creationId xmlns:a16="http://schemas.microsoft.com/office/drawing/2014/main" id="{A684656B-E466-3EB6-6238-64939D9678E6}"/>
              </a:ext>
            </a:extLst>
          </p:cNvPr>
          <p:cNvSpPr txBox="1"/>
          <p:nvPr/>
        </p:nvSpPr>
        <p:spPr>
          <a:xfrm>
            <a:off x="2505587" y="1917463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7260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96.3%†</a:t>
            </a:r>
          </a:p>
        </p:txBody>
      </p:sp>
      <p:sp>
        <p:nvSpPr>
          <p:cNvPr id="54" name="TextBox 112">
            <a:extLst>
              <a:ext uri="{FF2B5EF4-FFF2-40B4-BE49-F238E27FC236}">
                <a16:creationId xmlns:a16="http://schemas.microsoft.com/office/drawing/2014/main" id="{EE7E0FBB-8BB5-B13E-E977-97019F4A0541}"/>
              </a:ext>
            </a:extLst>
          </p:cNvPr>
          <p:cNvSpPr txBox="1"/>
          <p:nvPr/>
        </p:nvSpPr>
        <p:spPr>
          <a:xfrm>
            <a:off x="2055625" y="1933645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419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96.2%†</a:t>
            </a:r>
          </a:p>
        </p:txBody>
      </p:sp>
      <p:sp>
        <p:nvSpPr>
          <p:cNvPr id="55" name="TextBox 113">
            <a:extLst>
              <a:ext uri="{FF2B5EF4-FFF2-40B4-BE49-F238E27FC236}">
                <a16:creationId xmlns:a16="http://schemas.microsoft.com/office/drawing/2014/main" id="{387B869A-5320-762C-4CED-9673660D9B61}"/>
              </a:ext>
            </a:extLst>
          </p:cNvPr>
          <p:cNvSpPr txBox="1"/>
          <p:nvPr/>
        </p:nvSpPr>
        <p:spPr>
          <a:xfrm>
            <a:off x="1694548" y="2133404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E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89.4%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E2A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114">
            <a:extLst>
              <a:ext uri="{FF2B5EF4-FFF2-40B4-BE49-F238E27FC236}">
                <a16:creationId xmlns:a16="http://schemas.microsoft.com/office/drawing/2014/main" id="{E6C7C7DE-FB46-505F-24C1-7ACA5190933F}"/>
              </a:ext>
            </a:extLst>
          </p:cNvPr>
          <p:cNvSpPr txBox="1"/>
          <p:nvPr/>
        </p:nvSpPr>
        <p:spPr>
          <a:xfrm>
            <a:off x="2769323" y="4088024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27.9%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514A0112-4BE7-3A71-CD03-4AB5DE10A0AB}"/>
              </a:ext>
            </a:extLst>
          </p:cNvPr>
          <p:cNvSpPr txBox="1"/>
          <p:nvPr/>
        </p:nvSpPr>
        <p:spPr>
          <a:xfrm>
            <a:off x="4192812" y="2070319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7260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90.1%†</a:t>
            </a:r>
          </a:p>
        </p:txBody>
      </p:sp>
      <p:sp>
        <p:nvSpPr>
          <p:cNvPr id="58" name="TextBox 29">
            <a:extLst>
              <a:ext uri="{FF2B5EF4-FFF2-40B4-BE49-F238E27FC236}">
                <a16:creationId xmlns:a16="http://schemas.microsoft.com/office/drawing/2014/main" id="{0863371F-533B-E364-76CE-B5BBBF1CE5F0}"/>
              </a:ext>
            </a:extLst>
          </p:cNvPr>
          <p:cNvSpPr txBox="1"/>
          <p:nvPr/>
        </p:nvSpPr>
        <p:spPr>
          <a:xfrm>
            <a:off x="3838191" y="2259590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419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85.9%†</a:t>
            </a:r>
          </a:p>
        </p:txBody>
      </p:sp>
      <p:sp>
        <p:nvSpPr>
          <p:cNvPr id="59" name="TextBox 30">
            <a:extLst>
              <a:ext uri="{FF2B5EF4-FFF2-40B4-BE49-F238E27FC236}">
                <a16:creationId xmlns:a16="http://schemas.microsoft.com/office/drawing/2014/main" id="{4D6BA580-7C71-FA8B-CA8B-33361F2A8DCD}"/>
              </a:ext>
            </a:extLst>
          </p:cNvPr>
          <p:cNvSpPr txBox="1"/>
          <p:nvPr/>
        </p:nvSpPr>
        <p:spPr>
          <a:xfrm>
            <a:off x="3477114" y="2646620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E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73.4%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E2A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31">
            <a:extLst>
              <a:ext uri="{FF2B5EF4-FFF2-40B4-BE49-F238E27FC236}">
                <a16:creationId xmlns:a16="http://schemas.microsoft.com/office/drawing/2014/main" id="{46FAC4CF-A26F-F782-7318-5F062FBC9246}"/>
              </a:ext>
            </a:extLst>
          </p:cNvPr>
          <p:cNvSpPr txBox="1"/>
          <p:nvPr/>
        </p:nvSpPr>
        <p:spPr>
          <a:xfrm>
            <a:off x="4551889" y="4627421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13.5%</a:t>
            </a:r>
          </a:p>
        </p:txBody>
      </p:sp>
      <p:sp>
        <p:nvSpPr>
          <p:cNvPr id="61" name="TextBox 32">
            <a:extLst>
              <a:ext uri="{FF2B5EF4-FFF2-40B4-BE49-F238E27FC236}">
                <a16:creationId xmlns:a16="http://schemas.microsoft.com/office/drawing/2014/main" id="{2D29830C-4CC5-413A-8D02-BB873411E3D3}"/>
              </a:ext>
            </a:extLst>
          </p:cNvPr>
          <p:cNvSpPr txBox="1"/>
          <p:nvPr/>
        </p:nvSpPr>
        <p:spPr>
          <a:xfrm>
            <a:off x="5975378" y="2432047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7260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78.2%†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2D042E8F-1594-A7C5-EBC2-A6F7EED8F135}"/>
              </a:ext>
            </a:extLst>
          </p:cNvPr>
          <p:cNvSpPr txBox="1"/>
          <p:nvPr/>
        </p:nvSpPr>
        <p:spPr>
          <a:xfrm>
            <a:off x="5620757" y="2646578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419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73.6%†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D3A27EC6-5F1B-4967-060D-9B1CDDFA4D46}"/>
              </a:ext>
            </a:extLst>
          </p:cNvPr>
          <p:cNvSpPr txBox="1"/>
          <p:nvPr/>
        </p:nvSpPr>
        <p:spPr>
          <a:xfrm>
            <a:off x="5259680" y="3414089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E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50.2%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E2A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51">
            <a:extLst>
              <a:ext uri="{FF2B5EF4-FFF2-40B4-BE49-F238E27FC236}">
                <a16:creationId xmlns:a16="http://schemas.microsoft.com/office/drawing/2014/main" id="{C5E334CD-A1B5-B97A-45F3-62BB7A8DD0A0}"/>
              </a:ext>
            </a:extLst>
          </p:cNvPr>
          <p:cNvSpPr txBox="1"/>
          <p:nvPr/>
        </p:nvSpPr>
        <p:spPr>
          <a:xfrm>
            <a:off x="6360001" y="4736232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6.0%</a:t>
            </a:r>
          </a:p>
        </p:txBody>
      </p:sp>
      <p:sp>
        <p:nvSpPr>
          <p:cNvPr id="65" name="TextBox 52">
            <a:extLst>
              <a:ext uri="{FF2B5EF4-FFF2-40B4-BE49-F238E27FC236}">
                <a16:creationId xmlns:a16="http://schemas.microsoft.com/office/drawing/2014/main" id="{F0ED78D3-1B94-EA6E-3F88-EBF161D27018}"/>
              </a:ext>
            </a:extLst>
          </p:cNvPr>
          <p:cNvSpPr txBox="1"/>
          <p:nvPr/>
        </p:nvSpPr>
        <p:spPr>
          <a:xfrm>
            <a:off x="7757944" y="2989914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7260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62.9%†</a:t>
            </a:r>
          </a:p>
        </p:txBody>
      </p:sp>
      <p:sp>
        <p:nvSpPr>
          <p:cNvPr id="66" name="TextBox 53">
            <a:extLst>
              <a:ext uri="{FF2B5EF4-FFF2-40B4-BE49-F238E27FC236}">
                <a16:creationId xmlns:a16="http://schemas.microsoft.com/office/drawing/2014/main" id="{93C93345-3514-68AC-744F-7E7BE54F914B}"/>
              </a:ext>
            </a:extLst>
          </p:cNvPr>
          <p:cNvSpPr txBox="1"/>
          <p:nvPr/>
        </p:nvSpPr>
        <p:spPr>
          <a:xfrm>
            <a:off x="7403323" y="3264485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419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55.5%†</a:t>
            </a:r>
          </a:p>
        </p:txBody>
      </p:sp>
      <p:sp>
        <p:nvSpPr>
          <p:cNvPr id="67" name="TextBox 54">
            <a:extLst>
              <a:ext uri="{FF2B5EF4-FFF2-40B4-BE49-F238E27FC236}">
                <a16:creationId xmlns:a16="http://schemas.microsoft.com/office/drawing/2014/main" id="{BC91AB37-1566-0CF8-6085-0107670DB522}"/>
              </a:ext>
            </a:extLst>
          </p:cNvPr>
          <p:cNvSpPr txBox="1"/>
          <p:nvPr/>
        </p:nvSpPr>
        <p:spPr>
          <a:xfrm>
            <a:off x="7042246" y="4017942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E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31.6%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E2A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55">
            <a:extLst>
              <a:ext uri="{FF2B5EF4-FFF2-40B4-BE49-F238E27FC236}">
                <a16:creationId xmlns:a16="http://schemas.microsoft.com/office/drawing/2014/main" id="{4A953BEF-2549-21EB-A3D2-418F696D1D9C}"/>
              </a:ext>
            </a:extLst>
          </p:cNvPr>
          <p:cNvSpPr txBox="1"/>
          <p:nvPr/>
        </p:nvSpPr>
        <p:spPr>
          <a:xfrm>
            <a:off x="8117021" y="4974989"/>
            <a:ext cx="210602" cy="15093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1.3%</a:t>
            </a:r>
          </a:p>
        </p:txBody>
      </p:sp>
      <p:cxnSp>
        <p:nvCxnSpPr>
          <p:cNvPr id="69" name="Straight Connector 94">
            <a:extLst>
              <a:ext uri="{FF2B5EF4-FFF2-40B4-BE49-F238E27FC236}">
                <a16:creationId xmlns:a16="http://schemas.microsoft.com/office/drawing/2014/main" id="{F8E73884-6BFE-008E-C924-74C6A011B182}"/>
              </a:ext>
            </a:extLst>
          </p:cNvPr>
          <p:cNvCxnSpPr>
            <a:cxnSpLocks/>
          </p:cNvCxnSpPr>
          <p:nvPr/>
        </p:nvCxnSpPr>
        <p:spPr>
          <a:xfrm>
            <a:off x="3220423" y="1955354"/>
            <a:ext cx="0" cy="3819561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95">
            <a:extLst>
              <a:ext uri="{FF2B5EF4-FFF2-40B4-BE49-F238E27FC236}">
                <a16:creationId xmlns:a16="http://schemas.microsoft.com/office/drawing/2014/main" id="{B457FDA3-35A8-08FF-CDE2-2A0BBF797E40}"/>
              </a:ext>
            </a:extLst>
          </p:cNvPr>
          <p:cNvCxnSpPr>
            <a:cxnSpLocks/>
          </p:cNvCxnSpPr>
          <p:nvPr/>
        </p:nvCxnSpPr>
        <p:spPr>
          <a:xfrm>
            <a:off x="5009599" y="1955354"/>
            <a:ext cx="0" cy="3819561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96">
            <a:extLst>
              <a:ext uri="{FF2B5EF4-FFF2-40B4-BE49-F238E27FC236}">
                <a16:creationId xmlns:a16="http://schemas.microsoft.com/office/drawing/2014/main" id="{8190BA9C-84B1-324E-72F7-16D7BA73D536}"/>
              </a:ext>
            </a:extLst>
          </p:cNvPr>
          <p:cNvCxnSpPr>
            <a:cxnSpLocks/>
          </p:cNvCxnSpPr>
          <p:nvPr/>
        </p:nvCxnSpPr>
        <p:spPr>
          <a:xfrm>
            <a:off x="6798776" y="1955354"/>
            <a:ext cx="0" cy="3819561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9D73176-CB99-1EC8-CA4B-F5EACF214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055" y="3945427"/>
            <a:ext cx="266087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A4242"/>
              </a:buClr>
              <a:buSzTx/>
              <a:buFont typeface="System Font Regular"/>
              <a:buNone/>
              <a:tabLst/>
              <a:defRPr/>
            </a:pPr>
            <a:r>
              <a:rPr kumimoji="0" lang="en-US" sz="8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kumimoji="0" lang="en-US" sz="800" b="0" i="1" u="none" strike="noStrike" kern="1200" cap="none" spc="-3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&lt;0.001 vs placebo, adjusted for multiplicity.</a:t>
            </a:r>
            <a:r>
              <a:rPr kumimoji="0" lang="en-US" sz="800" b="0" i="0" u="none" strike="noStrike" kern="1200" cap="none" spc="-30" normalizeH="0" baseline="3000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kumimoji="0" lang="en-US" sz="800" b="0" i="1" u="none" strike="noStrike" kern="1200" cap="none" spc="-3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&lt;0.001 vs placebo, not adjusted for multiplicity. </a:t>
            </a:r>
          </a:p>
        </p:txBody>
      </p:sp>
      <p:sp>
        <p:nvSpPr>
          <p:cNvPr id="73" name="TextBox 2">
            <a:extLst>
              <a:ext uri="{FF2B5EF4-FFF2-40B4-BE49-F238E27FC236}">
                <a16:creationId xmlns:a16="http://schemas.microsoft.com/office/drawing/2014/main" id="{6531D2E0-1253-2871-A79E-EAA8EECA5557}"/>
              </a:ext>
            </a:extLst>
          </p:cNvPr>
          <p:cNvSpPr txBox="1"/>
          <p:nvPr/>
        </p:nvSpPr>
        <p:spPr>
          <a:xfrm>
            <a:off x="212025" y="5863258"/>
            <a:ext cx="1060801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067" b="1" dirty="0" err="1">
                <a:latin typeface="Calibri" panose="020F0502020204030204" pitchFamily="34" charset="0"/>
                <a:cs typeface="Calibri" panose="020F0502020204030204" pitchFamily="34" charset="0"/>
              </a:rPr>
              <a:t>Jastreboff</a:t>
            </a:r>
            <a:r>
              <a:rPr lang="en-US" sz="1067" b="1" dirty="0">
                <a:latin typeface="Calibri" panose="020F0502020204030204" pitchFamily="34" charset="0"/>
                <a:cs typeface="Calibri" panose="020F0502020204030204" pitchFamily="34" charset="0"/>
              </a:rPr>
              <a:t>, A. M. et al. N Engl J Med 2022</a:t>
            </a:r>
            <a:endParaRPr lang="it-IT" sz="10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49ED7A29-220B-FF86-3B23-B9753A1992C4}"/>
              </a:ext>
            </a:extLst>
          </p:cNvPr>
          <p:cNvSpPr txBox="1">
            <a:spLocks/>
          </p:cNvSpPr>
          <p:nvPr/>
        </p:nvSpPr>
        <p:spPr>
          <a:xfrm>
            <a:off x="522514" y="134799"/>
            <a:ext cx="11168657" cy="647552"/>
          </a:xfrm>
          <a:prstGeom prst="rect">
            <a:avLst/>
          </a:prstGeom>
        </p:spPr>
        <p:txBody>
          <a:bodyPr vert="horz" lIns="0" tIns="36576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00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SURMOUNT-1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8F5F0BE-B658-86DA-DC34-E6E5DA243B63}"/>
              </a:ext>
            </a:extLst>
          </p:cNvPr>
          <p:cNvSpPr txBox="1">
            <a:spLocks/>
          </p:cNvSpPr>
          <p:nvPr/>
        </p:nvSpPr>
        <p:spPr>
          <a:xfrm>
            <a:off x="8494092" y="1306721"/>
            <a:ext cx="2850498" cy="1095551"/>
          </a:xfrm>
          <a:prstGeom prst="roundRect">
            <a:avLst>
              <a:gd name="adj" fmla="val 10069"/>
            </a:avLst>
          </a:prstGeom>
          <a:solidFill>
            <a:schemeClr val="bg1">
              <a:lumMod val="95000"/>
            </a:schemeClr>
          </a:solidFill>
        </p:spPr>
        <p:txBody>
          <a:bodyPr vert="horz" lIns="91440" tIns="91440" rIns="91440" bIns="9144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spc="-2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-20" normalizeH="0" baseline="0" noProof="0" dirty="0">
              <a:ln>
                <a:noFill/>
              </a:ln>
              <a:solidFill>
                <a:srgbClr val="3F2A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27">
            <a:extLst>
              <a:ext uri="{FF2B5EF4-FFF2-40B4-BE49-F238E27FC236}">
                <a16:creationId xmlns:a16="http://schemas.microsoft.com/office/drawing/2014/main" id="{6284C6A3-3C0E-6F8C-6366-DF9AB1C2B17A}"/>
              </a:ext>
            </a:extLst>
          </p:cNvPr>
          <p:cNvSpPr/>
          <p:nvPr/>
        </p:nvSpPr>
        <p:spPr>
          <a:xfrm>
            <a:off x="1253730" y="1306368"/>
            <a:ext cx="2286000" cy="189740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227">
            <a:extLst>
              <a:ext uri="{FF2B5EF4-FFF2-40B4-BE49-F238E27FC236}">
                <a16:creationId xmlns:a16="http://schemas.microsoft.com/office/drawing/2014/main" id="{293BDC55-9459-899E-9998-65D518A64BBA}"/>
              </a:ext>
            </a:extLst>
          </p:cNvPr>
          <p:cNvSpPr/>
          <p:nvPr/>
        </p:nvSpPr>
        <p:spPr>
          <a:xfrm>
            <a:off x="3671391" y="1306368"/>
            <a:ext cx="2286000" cy="189740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227">
            <a:extLst>
              <a:ext uri="{FF2B5EF4-FFF2-40B4-BE49-F238E27FC236}">
                <a16:creationId xmlns:a16="http://schemas.microsoft.com/office/drawing/2014/main" id="{F73E1F7D-34EE-B73D-E5FA-1D3FF15F7A2D}"/>
              </a:ext>
            </a:extLst>
          </p:cNvPr>
          <p:cNvSpPr/>
          <p:nvPr/>
        </p:nvSpPr>
        <p:spPr>
          <a:xfrm>
            <a:off x="6055638" y="1306368"/>
            <a:ext cx="2286000" cy="189740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227">
            <a:extLst>
              <a:ext uri="{FF2B5EF4-FFF2-40B4-BE49-F238E27FC236}">
                <a16:creationId xmlns:a16="http://schemas.microsoft.com/office/drawing/2014/main" id="{D10BEBC7-4FA6-3D4C-7E5B-954220ABCCF8}"/>
              </a:ext>
            </a:extLst>
          </p:cNvPr>
          <p:cNvSpPr/>
          <p:nvPr/>
        </p:nvSpPr>
        <p:spPr>
          <a:xfrm>
            <a:off x="1270385" y="3648226"/>
            <a:ext cx="2286000" cy="189740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227">
            <a:extLst>
              <a:ext uri="{FF2B5EF4-FFF2-40B4-BE49-F238E27FC236}">
                <a16:creationId xmlns:a16="http://schemas.microsoft.com/office/drawing/2014/main" id="{112629CB-831D-F0A6-B0D1-E3152C69C825}"/>
              </a:ext>
            </a:extLst>
          </p:cNvPr>
          <p:cNvSpPr/>
          <p:nvPr/>
        </p:nvSpPr>
        <p:spPr>
          <a:xfrm>
            <a:off x="3671391" y="3648226"/>
            <a:ext cx="2286000" cy="189740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227">
            <a:extLst>
              <a:ext uri="{FF2B5EF4-FFF2-40B4-BE49-F238E27FC236}">
                <a16:creationId xmlns:a16="http://schemas.microsoft.com/office/drawing/2014/main" id="{D3D0130E-8D28-6D99-22D7-20F901E5950B}"/>
              </a:ext>
            </a:extLst>
          </p:cNvPr>
          <p:cNvSpPr/>
          <p:nvPr/>
        </p:nvSpPr>
        <p:spPr>
          <a:xfrm>
            <a:off x="6055638" y="3648226"/>
            <a:ext cx="2286000" cy="189740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227">
            <a:extLst>
              <a:ext uri="{FF2B5EF4-FFF2-40B4-BE49-F238E27FC236}">
                <a16:creationId xmlns:a16="http://schemas.microsoft.com/office/drawing/2014/main" id="{E3979863-4AB4-9B47-8A55-4E937F8F7D0A}"/>
              </a:ext>
            </a:extLst>
          </p:cNvPr>
          <p:cNvSpPr/>
          <p:nvPr/>
        </p:nvSpPr>
        <p:spPr>
          <a:xfrm>
            <a:off x="1253730" y="1306368"/>
            <a:ext cx="2286000" cy="91703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227">
            <a:extLst>
              <a:ext uri="{FF2B5EF4-FFF2-40B4-BE49-F238E27FC236}">
                <a16:creationId xmlns:a16="http://schemas.microsoft.com/office/drawing/2014/main" id="{A0163CCA-0D55-F07D-231A-962112EB1C5E}"/>
              </a:ext>
            </a:extLst>
          </p:cNvPr>
          <p:cNvSpPr/>
          <p:nvPr/>
        </p:nvSpPr>
        <p:spPr>
          <a:xfrm>
            <a:off x="3671391" y="1306368"/>
            <a:ext cx="2286000" cy="91703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227">
            <a:extLst>
              <a:ext uri="{FF2B5EF4-FFF2-40B4-BE49-F238E27FC236}">
                <a16:creationId xmlns:a16="http://schemas.microsoft.com/office/drawing/2014/main" id="{CA43B55A-F598-9981-4EBF-B649577AF581}"/>
              </a:ext>
            </a:extLst>
          </p:cNvPr>
          <p:cNvSpPr/>
          <p:nvPr/>
        </p:nvSpPr>
        <p:spPr>
          <a:xfrm>
            <a:off x="6055638" y="1306368"/>
            <a:ext cx="2286000" cy="91703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227">
            <a:extLst>
              <a:ext uri="{FF2B5EF4-FFF2-40B4-BE49-F238E27FC236}">
                <a16:creationId xmlns:a16="http://schemas.microsoft.com/office/drawing/2014/main" id="{8004FF6F-BF0B-F4A1-E7E6-EACC703EC1D4}"/>
              </a:ext>
            </a:extLst>
          </p:cNvPr>
          <p:cNvSpPr/>
          <p:nvPr/>
        </p:nvSpPr>
        <p:spPr>
          <a:xfrm>
            <a:off x="1270385" y="3648226"/>
            <a:ext cx="2286000" cy="91703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227">
            <a:extLst>
              <a:ext uri="{FF2B5EF4-FFF2-40B4-BE49-F238E27FC236}">
                <a16:creationId xmlns:a16="http://schemas.microsoft.com/office/drawing/2014/main" id="{7FC052FD-E28B-74BE-4145-BA7EE730D44B}"/>
              </a:ext>
            </a:extLst>
          </p:cNvPr>
          <p:cNvSpPr/>
          <p:nvPr/>
        </p:nvSpPr>
        <p:spPr>
          <a:xfrm>
            <a:off x="3671391" y="3648226"/>
            <a:ext cx="2286000" cy="91703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227">
            <a:extLst>
              <a:ext uri="{FF2B5EF4-FFF2-40B4-BE49-F238E27FC236}">
                <a16:creationId xmlns:a16="http://schemas.microsoft.com/office/drawing/2014/main" id="{C25C47CA-2D21-9843-AD26-FDE7E94D0507}"/>
              </a:ext>
            </a:extLst>
          </p:cNvPr>
          <p:cNvSpPr/>
          <p:nvPr/>
        </p:nvSpPr>
        <p:spPr>
          <a:xfrm>
            <a:off x="6042356" y="3660909"/>
            <a:ext cx="2286000" cy="91703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8E4CB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42">
            <a:extLst>
              <a:ext uri="{FF2B5EF4-FFF2-40B4-BE49-F238E27FC236}">
                <a16:creationId xmlns:a16="http://schemas.microsoft.com/office/drawing/2014/main" id="{41D0A4B8-1F42-484E-85A2-350DE3E1AF00}"/>
              </a:ext>
            </a:extLst>
          </p:cNvPr>
          <p:cNvSpPr txBox="1"/>
          <p:nvPr/>
        </p:nvSpPr>
        <p:spPr>
          <a:xfrm>
            <a:off x="1766540" y="1496164"/>
            <a:ext cx="207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SYSTOLIC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BLOOD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46">
            <a:extLst>
              <a:ext uri="{FF2B5EF4-FFF2-40B4-BE49-F238E27FC236}">
                <a16:creationId xmlns:a16="http://schemas.microsoft.com/office/drawing/2014/main" id="{57C311DB-B6A0-4D2B-8F0C-783CC17EB676}"/>
              </a:ext>
            </a:extLst>
          </p:cNvPr>
          <p:cNvSpPr txBox="1"/>
          <p:nvPr/>
        </p:nvSpPr>
        <p:spPr>
          <a:xfrm>
            <a:off x="4184201" y="1603886"/>
            <a:ext cx="1836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TRIGLYCERIDES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9E6244A9-8412-4776-B097-3DD095EAC857}"/>
              </a:ext>
            </a:extLst>
          </p:cNvPr>
          <p:cNvSpPr txBox="1"/>
          <p:nvPr/>
        </p:nvSpPr>
        <p:spPr>
          <a:xfrm>
            <a:off x="6568448" y="1496164"/>
            <a:ext cx="189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HDL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CHOLESTEROL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655553D8-DBAC-344A-D225-0B12BD61ED62}"/>
              </a:ext>
            </a:extLst>
          </p:cNvPr>
          <p:cNvSpPr txBox="1"/>
          <p:nvPr/>
        </p:nvSpPr>
        <p:spPr>
          <a:xfrm>
            <a:off x="1783195" y="3860278"/>
            <a:ext cx="207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NON-HDL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CHOLESTEROL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6A722FBD-F8BB-9813-4A1E-3F380178E60D}"/>
              </a:ext>
            </a:extLst>
          </p:cNvPr>
          <p:cNvSpPr txBox="1"/>
          <p:nvPr/>
        </p:nvSpPr>
        <p:spPr>
          <a:xfrm>
            <a:off x="4184201" y="3968000"/>
            <a:ext cx="1836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FASTING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INSULIN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44">
            <a:extLst>
              <a:ext uri="{FF2B5EF4-FFF2-40B4-BE49-F238E27FC236}">
                <a16:creationId xmlns:a16="http://schemas.microsoft.com/office/drawing/2014/main" id="{5608BA77-0669-7E04-0178-A6855F3FE507}"/>
              </a:ext>
            </a:extLst>
          </p:cNvPr>
          <p:cNvSpPr txBox="1"/>
          <p:nvPr/>
        </p:nvSpPr>
        <p:spPr>
          <a:xfrm>
            <a:off x="6630519" y="3860278"/>
            <a:ext cx="179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REVERSION TO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NORMOGLYCEMIA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Down Arrow 22">
            <a:extLst>
              <a:ext uri="{FF2B5EF4-FFF2-40B4-BE49-F238E27FC236}">
                <a16:creationId xmlns:a16="http://schemas.microsoft.com/office/drawing/2014/main" id="{822975BD-5289-4965-84D4-9587B383BDE1}"/>
              </a:ext>
            </a:extLst>
          </p:cNvPr>
          <p:cNvSpPr/>
          <p:nvPr/>
        </p:nvSpPr>
        <p:spPr>
          <a:xfrm>
            <a:off x="1419603" y="1518959"/>
            <a:ext cx="236526" cy="47751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A42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Down Arrow 54">
            <a:extLst>
              <a:ext uri="{FF2B5EF4-FFF2-40B4-BE49-F238E27FC236}">
                <a16:creationId xmlns:a16="http://schemas.microsoft.com/office/drawing/2014/main" id="{8C3A975A-C54C-4824-B77F-A5D96CA26BF5}"/>
              </a:ext>
            </a:extLst>
          </p:cNvPr>
          <p:cNvSpPr/>
          <p:nvPr/>
        </p:nvSpPr>
        <p:spPr>
          <a:xfrm>
            <a:off x="1441864" y="3892807"/>
            <a:ext cx="236526" cy="47751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A42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Down Arrow 23">
            <a:extLst>
              <a:ext uri="{FF2B5EF4-FFF2-40B4-BE49-F238E27FC236}">
                <a16:creationId xmlns:a16="http://schemas.microsoft.com/office/drawing/2014/main" id="{3F27AA90-9655-4775-80EC-6B3F01B62D5B}"/>
              </a:ext>
            </a:extLst>
          </p:cNvPr>
          <p:cNvSpPr/>
          <p:nvPr/>
        </p:nvSpPr>
        <p:spPr>
          <a:xfrm>
            <a:off x="3863437" y="1518959"/>
            <a:ext cx="236526" cy="47751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A42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Down Arrow 25">
            <a:extLst>
              <a:ext uri="{FF2B5EF4-FFF2-40B4-BE49-F238E27FC236}">
                <a16:creationId xmlns:a16="http://schemas.microsoft.com/office/drawing/2014/main" id="{F0ACA92E-2144-466D-8720-758914AFD711}"/>
              </a:ext>
            </a:extLst>
          </p:cNvPr>
          <p:cNvSpPr/>
          <p:nvPr/>
        </p:nvSpPr>
        <p:spPr>
          <a:xfrm rot="10800000">
            <a:off x="6259642" y="1518959"/>
            <a:ext cx="236526" cy="47751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A95D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Down Arrow 54">
            <a:extLst>
              <a:ext uri="{FF2B5EF4-FFF2-40B4-BE49-F238E27FC236}">
                <a16:creationId xmlns:a16="http://schemas.microsoft.com/office/drawing/2014/main" id="{5FBDF064-0F23-44B5-8442-29C291A8DA68}"/>
              </a:ext>
            </a:extLst>
          </p:cNvPr>
          <p:cNvSpPr/>
          <p:nvPr/>
        </p:nvSpPr>
        <p:spPr>
          <a:xfrm>
            <a:off x="6205858" y="3853959"/>
            <a:ext cx="363878" cy="477515"/>
          </a:xfrm>
          <a:prstGeom prst="utur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A42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own Arrow 54">
            <a:extLst>
              <a:ext uri="{FF2B5EF4-FFF2-40B4-BE49-F238E27FC236}">
                <a16:creationId xmlns:a16="http://schemas.microsoft.com/office/drawing/2014/main" id="{1847B151-1557-49F8-B055-BE6E146FCF4F}"/>
              </a:ext>
            </a:extLst>
          </p:cNvPr>
          <p:cNvSpPr/>
          <p:nvPr/>
        </p:nvSpPr>
        <p:spPr>
          <a:xfrm>
            <a:off x="3862710" y="3868266"/>
            <a:ext cx="236526" cy="47751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A42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45">
            <a:extLst>
              <a:ext uri="{FF2B5EF4-FFF2-40B4-BE49-F238E27FC236}">
                <a16:creationId xmlns:a16="http://schemas.microsoft.com/office/drawing/2014/main" id="{C1CC5F4D-E2B1-CEB8-F160-16CF6A740D0A}"/>
              </a:ext>
            </a:extLst>
          </p:cNvPr>
          <p:cNvSpPr txBox="1"/>
          <p:nvPr/>
        </p:nvSpPr>
        <p:spPr>
          <a:xfrm>
            <a:off x="1313594" y="2491485"/>
            <a:ext cx="2159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-8.1 mm Hg vs -1.3 mm Hg with placebo</a:t>
            </a:r>
          </a:p>
        </p:txBody>
      </p:sp>
      <p:sp>
        <p:nvSpPr>
          <p:cNvPr id="28" name="TextBox 47">
            <a:extLst>
              <a:ext uri="{FF2B5EF4-FFF2-40B4-BE49-F238E27FC236}">
                <a16:creationId xmlns:a16="http://schemas.microsoft.com/office/drawing/2014/main" id="{F23C3412-02EF-D0BF-E8BC-2EC9163429F5}"/>
              </a:ext>
            </a:extLst>
          </p:cNvPr>
          <p:cNvSpPr txBox="1"/>
          <p:nvPr/>
        </p:nvSpPr>
        <p:spPr>
          <a:xfrm>
            <a:off x="3896097" y="2491485"/>
            <a:ext cx="183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-27.6% vs -6.3%</a:t>
            </a:r>
            <a:b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placebo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28B712D8-0865-47D9-6F24-E08DCF1E492C}"/>
              </a:ext>
            </a:extLst>
          </p:cNvPr>
          <p:cNvSpPr txBox="1"/>
          <p:nvPr/>
        </p:nvSpPr>
        <p:spPr>
          <a:xfrm>
            <a:off x="6248762" y="2491485"/>
            <a:ext cx="189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7.9% vs 0.3%</a:t>
            </a:r>
            <a:b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placebo</a:t>
            </a:r>
          </a:p>
        </p:txBody>
      </p:sp>
      <p:sp>
        <p:nvSpPr>
          <p:cNvPr id="30" name="TextBox 52">
            <a:extLst>
              <a:ext uri="{FF2B5EF4-FFF2-40B4-BE49-F238E27FC236}">
                <a16:creationId xmlns:a16="http://schemas.microsoft.com/office/drawing/2014/main" id="{A798DF5B-A3B6-D936-CEC6-54DD70CB0FC1}"/>
              </a:ext>
            </a:extLst>
          </p:cNvPr>
          <p:cNvSpPr txBox="1"/>
          <p:nvPr/>
        </p:nvSpPr>
        <p:spPr>
          <a:xfrm>
            <a:off x="1370936" y="4855599"/>
            <a:ext cx="20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-11.3% vs -1.8%</a:t>
            </a:r>
            <a:b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placebo</a:t>
            </a:r>
          </a:p>
        </p:txBody>
      </p:sp>
      <p:sp>
        <p:nvSpPr>
          <p:cNvPr id="31" name="TextBox 55">
            <a:extLst>
              <a:ext uri="{FF2B5EF4-FFF2-40B4-BE49-F238E27FC236}">
                <a16:creationId xmlns:a16="http://schemas.microsoft.com/office/drawing/2014/main" id="{6D70D8E6-FF5F-71AA-EB71-3CCE7EA0C337}"/>
              </a:ext>
            </a:extLst>
          </p:cNvPr>
          <p:cNvSpPr txBox="1"/>
          <p:nvPr/>
        </p:nvSpPr>
        <p:spPr>
          <a:xfrm>
            <a:off x="3896096" y="4855599"/>
            <a:ext cx="183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-46.9% vs -9.7%</a:t>
            </a:r>
            <a:b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placebo</a:t>
            </a:r>
          </a:p>
        </p:txBody>
      </p:sp>
      <p:sp>
        <p:nvSpPr>
          <p:cNvPr id="32" name="TextBox 67">
            <a:extLst>
              <a:ext uri="{FF2B5EF4-FFF2-40B4-BE49-F238E27FC236}">
                <a16:creationId xmlns:a16="http://schemas.microsoft.com/office/drawing/2014/main" id="{E280A4B1-D3B0-61A6-0D23-9093C57C1721}"/>
              </a:ext>
            </a:extLst>
          </p:cNvPr>
          <p:cNvSpPr txBox="1"/>
          <p:nvPr/>
        </p:nvSpPr>
        <p:spPr>
          <a:xfrm>
            <a:off x="6205858" y="4855599"/>
            <a:ext cx="200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95.3% vs 61.9%</a:t>
            </a:r>
            <a:b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placebo</a:t>
            </a:r>
          </a:p>
        </p:txBody>
      </p:sp>
      <p:sp>
        <p:nvSpPr>
          <p:cNvPr id="34" name="Rectangle 62">
            <a:extLst>
              <a:ext uri="{FF2B5EF4-FFF2-40B4-BE49-F238E27FC236}">
                <a16:creationId xmlns:a16="http://schemas.microsoft.com/office/drawing/2014/main" id="{BD08235E-1B89-6F4A-045B-654CD193730F}"/>
              </a:ext>
            </a:extLst>
          </p:cNvPr>
          <p:cNvSpPr>
            <a:spLocks/>
          </p:cNvSpPr>
          <p:nvPr/>
        </p:nvSpPr>
        <p:spPr>
          <a:xfrm>
            <a:off x="8590788" y="1920488"/>
            <a:ext cx="91440" cy="91440"/>
          </a:xfrm>
          <a:prstGeom prst="rect">
            <a:avLst/>
          </a:prstGeom>
          <a:solidFill>
            <a:srgbClr val="FA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63">
            <a:extLst>
              <a:ext uri="{FF2B5EF4-FFF2-40B4-BE49-F238E27FC236}">
                <a16:creationId xmlns:a16="http://schemas.microsoft.com/office/drawing/2014/main" id="{3D1E0C04-510C-7EF4-0C06-66811E730892}"/>
              </a:ext>
            </a:extLst>
          </p:cNvPr>
          <p:cNvSpPr txBox="1"/>
          <p:nvPr/>
        </p:nvSpPr>
        <p:spPr>
          <a:xfrm>
            <a:off x="8745135" y="1866705"/>
            <a:ext cx="1537759" cy="17361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7260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Tirzepatide 15 mg (n=630)</a:t>
            </a:r>
          </a:p>
        </p:txBody>
      </p:sp>
      <p:sp>
        <p:nvSpPr>
          <p:cNvPr id="36" name="Rectangle 64">
            <a:extLst>
              <a:ext uri="{FF2B5EF4-FFF2-40B4-BE49-F238E27FC236}">
                <a16:creationId xmlns:a16="http://schemas.microsoft.com/office/drawing/2014/main" id="{4B81E977-11B9-00A7-4AE8-28DDE2150426}"/>
              </a:ext>
            </a:extLst>
          </p:cNvPr>
          <p:cNvSpPr>
            <a:spLocks/>
          </p:cNvSpPr>
          <p:nvPr/>
        </p:nvSpPr>
        <p:spPr>
          <a:xfrm>
            <a:off x="8590788" y="1627084"/>
            <a:ext cx="91440" cy="91440"/>
          </a:xfrm>
          <a:prstGeom prst="rect">
            <a:avLst/>
          </a:prstGeom>
          <a:solidFill>
            <a:srgbClr val="C419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686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65">
            <a:extLst>
              <a:ext uri="{FF2B5EF4-FFF2-40B4-BE49-F238E27FC236}">
                <a16:creationId xmlns:a16="http://schemas.microsoft.com/office/drawing/2014/main" id="{C5F1EDAB-9DE7-15D0-6E3D-E1A00201E5B1}"/>
              </a:ext>
            </a:extLst>
          </p:cNvPr>
          <p:cNvSpPr txBox="1"/>
          <p:nvPr/>
        </p:nvSpPr>
        <p:spPr>
          <a:xfrm>
            <a:off x="8745135" y="1562274"/>
            <a:ext cx="1530828" cy="19566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4197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Tirzepatide 10 mg (n=636)</a:t>
            </a:r>
          </a:p>
        </p:txBody>
      </p:sp>
      <p:sp>
        <p:nvSpPr>
          <p:cNvPr id="38" name="Rectangle 66">
            <a:extLst>
              <a:ext uri="{FF2B5EF4-FFF2-40B4-BE49-F238E27FC236}">
                <a16:creationId xmlns:a16="http://schemas.microsoft.com/office/drawing/2014/main" id="{907EE390-26DB-3867-93BB-FF8B71C9CFA6}"/>
              </a:ext>
            </a:extLst>
          </p:cNvPr>
          <p:cNvSpPr>
            <a:spLocks/>
          </p:cNvSpPr>
          <p:nvPr/>
        </p:nvSpPr>
        <p:spPr>
          <a:xfrm>
            <a:off x="8592321" y="1327704"/>
            <a:ext cx="91440" cy="91440"/>
          </a:xfrm>
          <a:prstGeom prst="rect">
            <a:avLst/>
          </a:prstGeom>
          <a:solidFill>
            <a:srgbClr val="3E2A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67">
            <a:extLst>
              <a:ext uri="{FF2B5EF4-FFF2-40B4-BE49-F238E27FC236}">
                <a16:creationId xmlns:a16="http://schemas.microsoft.com/office/drawing/2014/main" id="{755D46CC-28B9-B7B0-C299-82856F0E470C}"/>
              </a:ext>
            </a:extLst>
          </p:cNvPr>
          <p:cNvSpPr txBox="1"/>
          <p:nvPr/>
        </p:nvSpPr>
        <p:spPr>
          <a:xfrm>
            <a:off x="8746668" y="1288620"/>
            <a:ext cx="1504316" cy="18531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E2A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Tirzepatide 5 mg (n=630)</a:t>
            </a:r>
          </a:p>
        </p:txBody>
      </p:sp>
      <p:sp>
        <p:nvSpPr>
          <p:cNvPr id="40" name="Rectangle 68">
            <a:extLst>
              <a:ext uri="{FF2B5EF4-FFF2-40B4-BE49-F238E27FC236}">
                <a16:creationId xmlns:a16="http://schemas.microsoft.com/office/drawing/2014/main" id="{7534B588-30AB-775F-DCF0-61251BA27439}"/>
              </a:ext>
            </a:extLst>
          </p:cNvPr>
          <p:cNvSpPr>
            <a:spLocks/>
          </p:cNvSpPr>
          <p:nvPr/>
        </p:nvSpPr>
        <p:spPr>
          <a:xfrm>
            <a:off x="8590790" y="2199320"/>
            <a:ext cx="91440" cy="914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69">
            <a:extLst>
              <a:ext uri="{FF2B5EF4-FFF2-40B4-BE49-F238E27FC236}">
                <a16:creationId xmlns:a16="http://schemas.microsoft.com/office/drawing/2014/main" id="{769E664A-283C-FF29-6CAE-3B1FA4B4B24F}"/>
              </a:ext>
            </a:extLst>
          </p:cNvPr>
          <p:cNvSpPr txBox="1"/>
          <p:nvPr/>
        </p:nvSpPr>
        <p:spPr>
          <a:xfrm>
            <a:off x="8745135" y="2142738"/>
            <a:ext cx="1579129" cy="17921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Injectable placebo (n=643)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6531D2E0-1253-2871-A79E-EAA8EECA5557}"/>
              </a:ext>
            </a:extLst>
          </p:cNvPr>
          <p:cNvSpPr txBox="1"/>
          <p:nvPr/>
        </p:nvSpPr>
        <p:spPr>
          <a:xfrm>
            <a:off x="142072" y="5875227"/>
            <a:ext cx="1060801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067" b="1" dirty="0" err="1">
                <a:latin typeface="Calibri" panose="020F0502020204030204" pitchFamily="34" charset="0"/>
                <a:cs typeface="Calibri" panose="020F0502020204030204" pitchFamily="34" charset="0"/>
              </a:rPr>
              <a:t>Jastreboff</a:t>
            </a:r>
            <a:r>
              <a:rPr lang="en-US" sz="1067" b="1" dirty="0">
                <a:latin typeface="Calibri" panose="020F0502020204030204" pitchFamily="34" charset="0"/>
                <a:cs typeface="Calibri" panose="020F0502020204030204" pitchFamily="34" charset="0"/>
              </a:rPr>
              <a:t>, A. M. et al. N Engl J Med 2022</a:t>
            </a:r>
            <a:endParaRPr lang="it-IT" sz="10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E4C23B6-6D7D-F5AA-7F26-4495B004E3EA}"/>
              </a:ext>
            </a:extLst>
          </p:cNvPr>
          <p:cNvSpPr txBox="1">
            <a:spLocks/>
          </p:cNvSpPr>
          <p:nvPr/>
        </p:nvSpPr>
        <p:spPr>
          <a:xfrm>
            <a:off x="522514" y="341823"/>
            <a:ext cx="11168657" cy="647552"/>
          </a:xfrm>
          <a:prstGeom prst="rect">
            <a:avLst/>
          </a:prstGeom>
        </p:spPr>
        <p:txBody>
          <a:bodyPr vert="horz" lIns="0" tIns="36576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009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SURMOUNT-1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illy Colors 2024">
    <a:dk1>
      <a:srgbClr val="000000"/>
    </a:dk1>
    <a:lt1>
      <a:srgbClr val="FFFFFF"/>
    </a:lt1>
    <a:dk2>
      <a:srgbClr val="A59D95"/>
    </a:dk2>
    <a:lt2>
      <a:srgbClr val="D5D2CA"/>
    </a:lt2>
    <a:accent1>
      <a:srgbClr val="4E2E2C"/>
    </a:accent1>
    <a:accent2>
      <a:srgbClr val="82786F"/>
    </a:accent2>
    <a:accent3>
      <a:srgbClr val="D52B1E"/>
    </a:accent3>
    <a:accent4>
      <a:srgbClr val="D3BF96"/>
    </a:accent4>
    <a:accent5>
      <a:srgbClr val="263F69"/>
    </a:accent5>
    <a:accent6>
      <a:srgbClr val="00A1DE"/>
    </a:accent6>
    <a:hlink>
      <a:srgbClr val="000000"/>
    </a:hlink>
    <a:folHlink>
      <a:srgbClr val="000000"/>
    </a:folHlink>
  </a:clrScheme>
  <a:fontScheme name="Office Them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485</TotalTime>
  <Words>1752</Words>
  <Application>Microsoft Office PowerPoint</Application>
  <PresentationFormat>Widescreen</PresentationFormat>
  <Paragraphs>403</Paragraphs>
  <Slides>26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41" baseType="lpstr">
      <vt:lpstr>Microsoft YaHei</vt:lpstr>
      <vt:lpstr>ＭＳ Ｐゴシック</vt:lpstr>
      <vt:lpstr>Apis For Office</vt:lpstr>
      <vt:lpstr>Aptos</vt:lpstr>
      <vt:lpstr>Arial</vt:lpstr>
      <vt:lpstr>Calibri</vt:lpstr>
      <vt:lpstr>Mark Pro Light</vt:lpstr>
      <vt:lpstr>System Font Regular</vt:lpstr>
      <vt:lpstr>Times New Roman</vt:lpstr>
      <vt:lpstr>Verdana</vt:lpstr>
      <vt:lpstr>Wingdings</vt:lpstr>
      <vt:lpstr>ヒラギノ角ゴ Pro W3</vt:lpstr>
      <vt:lpstr>RetrospectVTI</vt:lpstr>
      <vt:lpstr>Prism 9</vt:lpstr>
      <vt:lpstr>Prism 10</vt:lpstr>
      <vt:lpstr>LA TIRZEPATIDE: RISPOSTE DAGLI STUDI SURMOUNT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Uberto Pagotto</cp:lastModifiedBy>
  <cp:revision>32</cp:revision>
  <dcterms:created xsi:type="dcterms:W3CDTF">2022-02-27T17:36:31Z</dcterms:created>
  <dcterms:modified xsi:type="dcterms:W3CDTF">2025-05-08T15:28:17Z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